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6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6858000" cx="9144000"/>
  <p:notesSz cx="6735750" cy="98663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3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3" roundtripDataSignature="AMtx7mggmuaBrj7iCv0+5aTFFzxJt3mW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37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customschemas.google.com/relationships/presentationmetadata" Target="meta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1" y="1"/>
            <a:ext cx="2918831" cy="4950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15374" y="1"/>
            <a:ext cx="2918831" cy="4950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7763" y="1231900"/>
            <a:ext cx="4440237" cy="3330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73577" y="4748165"/>
            <a:ext cx="5388610" cy="38848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1" y="9371287"/>
            <a:ext cx="2918831" cy="4950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15374" y="9371287"/>
            <a:ext cx="2918831" cy="4950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:notes"/>
          <p:cNvSpPr/>
          <p:nvPr>
            <p:ph idx="2" type="sldImg"/>
          </p:nvPr>
        </p:nvSpPr>
        <p:spPr>
          <a:xfrm>
            <a:off x="1147763" y="1231900"/>
            <a:ext cx="4440237" cy="3330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1:notes"/>
          <p:cNvSpPr txBox="1"/>
          <p:nvPr>
            <p:ph idx="1" type="body"/>
          </p:nvPr>
        </p:nvSpPr>
        <p:spPr>
          <a:xfrm>
            <a:off x="673577" y="4748165"/>
            <a:ext cx="5388610" cy="38848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p1:notes"/>
          <p:cNvSpPr txBox="1"/>
          <p:nvPr>
            <p:ph idx="12" type="sldNum"/>
          </p:nvPr>
        </p:nvSpPr>
        <p:spPr>
          <a:xfrm>
            <a:off x="3815374" y="9371287"/>
            <a:ext cx="2918831" cy="4950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0:notes"/>
          <p:cNvSpPr txBox="1"/>
          <p:nvPr>
            <p:ph idx="1" type="body"/>
          </p:nvPr>
        </p:nvSpPr>
        <p:spPr>
          <a:xfrm>
            <a:off x="673577" y="4748165"/>
            <a:ext cx="5388610" cy="38848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4" name="Google Shape;284;p10:notes"/>
          <p:cNvSpPr/>
          <p:nvPr>
            <p:ph idx="2" type="sldImg"/>
          </p:nvPr>
        </p:nvSpPr>
        <p:spPr>
          <a:xfrm>
            <a:off x="1147763" y="1231900"/>
            <a:ext cx="4440237" cy="3330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8:notes"/>
          <p:cNvSpPr txBox="1"/>
          <p:nvPr>
            <p:ph idx="1" type="body"/>
          </p:nvPr>
        </p:nvSpPr>
        <p:spPr>
          <a:xfrm>
            <a:off x="673577" y="4748165"/>
            <a:ext cx="5388610" cy="388486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8:notes"/>
          <p:cNvSpPr/>
          <p:nvPr>
            <p:ph idx="2" type="sldImg"/>
          </p:nvPr>
        </p:nvSpPr>
        <p:spPr>
          <a:xfrm>
            <a:off x="1147763" y="1231900"/>
            <a:ext cx="4440237" cy="3330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3:notes"/>
          <p:cNvSpPr txBox="1"/>
          <p:nvPr>
            <p:ph idx="1" type="body"/>
          </p:nvPr>
        </p:nvSpPr>
        <p:spPr>
          <a:xfrm>
            <a:off x="673577" y="4748165"/>
            <a:ext cx="5388610" cy="38848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8" name="Google Shape;298;p13:notes"/>
          <p:cNvSpPr/>
          <p:nvPr>
            <p:ph idx="2" type="sldImg"/>
          </p:nvPr>
        </p:nvSpPr>
        <p:spPr>
          <a:xfrm>
            <a:off x="1147763" y="1231900"/>
            <a:ext cx="4440237" cy="3330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4:notes"/>
          <p:cNvSpPr txBox="1"/>
          <p:nvPr>
            <p:ph idx="1" type="body"/>
          </p:nvPr>
        </p:nvSpPr>
        <p:spPr>
          <a:xfrm>
            <a:off x="673577" y="4748165"/>
            <a:ext cx="5388610" cy="38848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5" name="Google Shape;315;p14:notes"/>
          <p:cNvSpPr/>
          <p:nvPr>
            <p:ph idx="2" type="sldImg"/>
          </p:nvPr>
        </p:nvSpPr>
        <p:spPr>
          <a:xfrm>
            <a:off x="1147763" y="1231900"/>
            <a:ext cx="4440237" cy="3330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5:notes"/>
          <p:cNvSpPr/>
          <p:nvPr>
            <p:ph idx="2" type="sldImg"/>
          </p:nvPr>
        </p:nvSpPr>
        <p:spPr>
          <a:xfrm>
            <a:off x="1147763" y="1231900"/>
            <a:ext cx="4440237" cy="3330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15:notes"/>
          <p:cNvSpPr txBox="1"/>
          <p:nvPr>
            <p:ph idx="1" type="body"/>
          </p:nvPr>
        </p:nvSpPr>
        <p:spPr>
          <a:xfrm>
            <a:off x="673577" y="4748165"/>
            <a:ext cx="5388610" cy="38848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 hedspier,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From next year + 3 K59 hedspier, + 1 Indian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Young</a:t>
            </a:r>
            <a:endParaRPr/>
          </a:p>
        </p:txBody>
      </p:sp>
      <p:sp>
        <p:nvSpPr>
          <p:cNvPr id="322" name="Google Shape;322;p15:notes"/>
          <p:cNvSpPr txBox="1"/>
          <p:nvPr>
            <p:ph idx="12" type="sldNum"/>
          </p:nvPr>
        </p:nvSpPr>
        <p:spPr>
          <a:xfrm>
            <a:off x="3815374" y="9371287"/>
            <a:ext cx="2918831" cy="4950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9:notes"/>
          <p:cNvSpPr/>
          <p:nvPr>
            <p:ph idx="2" type="sldImg"/>
          </p:nvPr>
        </p:nvSpPr>
        <p:spPr>
          <a:xfrm>
            <a:off x="1147763" y="1231900"/>
            <a:ext cx="4440237" cy="3330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49:notes"/>
          <p:cNvSpPr txBox="1"/>
          <p:nvPr>
            <p:ph idx="1" type="body"/>
          </p:nvPr>
        </p:nvSpPr>
        <p:spPr>
          <a:xfrm>
            <a:off x="673577" y="4748165"/>
            <a:ext cx="5388610" cy="38848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9" name="Google Shape;329;p49:notes"/>
          <p:cNvSpPr txBox="1"/>
          <p:nvPr>
            <p:ph idx="12" type="sldNum"/>
          </p:nvPr>
        </p:nvSpPr>
        <p:spPr>
          <a:xfrm>
            <a:off x="3815374" y="9371287"/>
            <a:ext cx="2918831" cy="4950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0:notes"/>
          <p:cNvSpPr/>
          <p:nvPr>
            <p:ph idx="2" type="sldImg"/>
          </p:nvPr>
        </p:nvSpPr>
        <p:spPr>
          <a:xfrm>
            <a:off x="1147763" y="1231900"/>
            <a:ext cx="4440237" cy="3330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50:notes"/>
          <p:cNvSpPr txBox="1"/>
          <p:nvPr>
            <p:ph idx="1" type="body"/>
          </p:nvPr>
        </p:nvSpPr>
        <p:spPr>
          <a:xfrm>
            <a:off x="673577" y="4748165"/>
            <a:ext cx="5388610" cy="38848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6" name="Google Shape;346;p50:notes"/>
          <p:cNvSpPr txBox="1"/>
          <p:nvPr>
            <p:ph idx="12" type="sldNum"/>
          </p:nvPr>
        </p:nvSpPr>
        <p:spPr>
          <a:xfrm>
            <a:off x="3815374" y="9371287"/>
            <a:ext cx="2918831" cy="4950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1:notes"/>
          <p:cNvSpPr txBox="1"/>
          <p:nvPr>
            <p:ph idx="1" type="body"/>
          </p:nvPr>
        </p:nvSpPr>
        <p:spPr>
          <a:xfrm>
            <a:off x="673577" y="4748165"/>
            <a:ext cx="5388610" cy="388486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1:notes"/>
          <p:cNvSpPr/>
          <p:nvPr>
            <p:ph idx="2" type="sldImg"/>
          </p:nvPr>
        </p:nvSpPr>
        <p:spPr>
          <a:xfrm>
            <a:off x="1147763" y="1231900"/>
            <a:ext cx="4440237" cy="3330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9:notes"/>
          <p:cNvSpPr/>
          <p:nvPr>
            <p:ph idx="2" type="sldImg"/>
          </p:nvPr>
        </p:nvSpPr>
        <p:spPr>
          <a:xfrm>
            <a:off x="1147763" y="1231900"/>
            <a:ext cx="4440237" cy="3330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p19:notes"/>
          <p:cNvSpPr txBox="1"/>
          <p:nvPr>
            <p:ph idx="1" type="body"/>
          </p:nvPr>
        </p:nvSpPr>
        <p:spPr>
          <a:xfrm>
            <a:off x="673577" y="4748165"/>
            <a:ext cx="5388610" cy="38848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4" name="Google Shape;374;p19:notes"/>
          <p:cNvSpPr txBox="1"/>
          <p:nvPr>
            <p:ph idx="12" type="sldNum"/>
          </p:nvPr>
        </p:nvSpPr>
        <p:spPr>
          <a:xfrm>
            <a:off x="3815374" y="9371287"/>
            <a:ext cx="2918831" cy="4950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a9fd824e25_0_7:notes"/>
          <p:cNvSpPr/>
          <p:nvPr>
            <p:ph idx="2" type="sldImg"/>
          </p:nvPr>
        </p:nvSpPr>
        <p:spPr>
          <a:xfrm>
            <a:off x="1147763" y="1231900"/>
            <a:ext cx="4440237" cy="3330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ga9fd824e25_0_7:notes"/>
          <p:cNvSpPr txBox="1"/>
          <p:nvPr>
            <p:ph idx="1" type="body"/>
          </p:nvPr>
        </p:nvSpPr>
        <p:spPr>
          <a:xfrm>
            <a:off x="673577" y="4748165"/>
            <a:ext cx="5388600" cy="3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会社からの付与品</a:t>
            </a:r>
            <a:endParaRPr/>
          </a:p>
        </p:txBody>
      </p:sp>
      <p:sp>
        <p:nvSpPr>
          <p:cNvPr id="381" name="Google Shape;381;ga9fd824e25_0_7:notes"/>
          <p:cNvSpPr txBox="1"/>
          <p:nvPr>
            <p:ph idx="12" type="sldNum"/>
          </p:nvPr>
        </p:nvSpPr>
        <p:spPr>
          <a:xfrm>
            <a:off x="3815374" y="9371287"/>
            <a:ext cx="29187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:notes"/>
          <p:cNvSpPr txBox="1"/>
          <p:nvPr>
            <p:ph idx="1" type="body"/>
          </p:nvPr>
        </p:nvSpPr>
        <p:spPr>
          <a:xfrm>
            <a:off x="673577" y="4748165"/>
            <a:ext cx="5388610" cy="38848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p2:notes"/>
          <p:cNvSpPr/>
          <p:nvPr>
            <p:ph idx="2" type="sldImg"/>
          </p:nvPr>
        </p:nvSpPr>
        <p:spPr>
          <a:xfrm>
            <a:off x="1147763" y="1231900"/>
            <a:ext cx="4440237" cy="3330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a9fd824e25_0_0:notes"/>
          <p:cNvSpPr/>
          <p:nvPr>
            <p:ph idx="2" type="sldImg"/>
          </p:nvPr>
        </p:nvSpPr>
        <p:spPr>
          <a:xfrm>
            <a:off x="1147763" y="1231900"/>
            <a:ext cx="4440237" cy="3330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ga9fd824e25_0_0:notes"/>
          <p:cNvSpPr txBox="1"/>
          <p:nvPr>
            <p:ph idx="1" type="body"/>
          </p:nvPr>
        </p:nvSpPr>
        <p:spPr>
          <a:xfrm>
            <a:off x="673577" y="4748165"/>
            <a:ext cx="5388600" cy="3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リモートワークの時に、使っているツール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コミュニケーションはDiscordの音声チャットを使っている</a:t>
            </a:r>
            <a:endParaRPr/>
          </a:p>
        </p:txBody>
      </p:sp>
      <p:sp>
        <p:nvSpPr>
          <p:cNvPr id="390" name="Google Shape;390;ga9fd824e25_0_0:notes"/>
          <p:cNvSpPr txBox="1"/>
          <p:nvPr>
            <p:ph idx="12" type="sldNum"/>
          </p:nvPr>
        </p:nvSpPr>
        <p:spPr>
          <a:xfrm>
            <a:off x="3815374" y="9371287"/>
            <a:ext cx="29187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a9fd824e25_0_24:notes"/>
          <p:cNvSpPr/>
          <p:nvPr>
            <p:ph idx="2" type="sldImg"/>
          </p:nvPr>
        </p:nvSpPr>
        <p:spPr>
          <a:xfrm>
            <a:off x="1147763" y="1231900"/>
            <a:ext cx="4440237" cy="3330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ga9fd824e25_0_24:notes"/>
          <p:cNvSpPr txBox="1"/>
          <p:nvPr>
            <p:ph idx="1" type="body"/>
          </p:nvPr>
        </p:nvSpPr>
        <p:spPr>
          <a:xfrm>
            <a:off x="673577" y="4748165"/>
            <a:ext cx="5388600" cy="3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Gitlabで課題対応の流れ（ワークフロー）</a:t>
            </a:r>
            <a:endParaRPr/>
          </a:p>
        </p:txBody>
      </p:sp>
      <p:sp>
        <p:nvSpPr>
          <p:cNvPr id="399" name="Google Shape;399;ga9fd824e25_0_24:notes"/>
          <p:cNvSpPr txBox="1"/>
          <p:nvPr>
            <p:ph idx="12" type="sldNum"/>
          </p:nvPr>
        </p:nvSpPr>
        <p:spPr>
          <a:xfrm>
            <a:off x="3815374" y="9371287"/>
            <a:ext cx="29187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0:notes"/>
          <p:cNvSpPr/>
          <p:nvPr>
            <p:ph idx="2" type="sldImg"/>
          </p:nvPr>
        </p:nvSpPr>
        <p:spPr>
          <a:xfrm>
            <a:off x="1147763" y="1231900"/>
            <a:ext cx="4440237" cy="3330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20:notes"/>
          <p:cNvSpPr txBox="1"/>
          <p:nvPr>
            <p:ph idx="1" type="body"/>
          </p:nvPr>
        </p:nvSpPr>
        <p:spPr>
          <a:xfrm>
            <a:off x="673577" y="4748165"/>
            <a:ext cx="5388610" cy="38848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7" name="Google Shape;407;p20:notes"/>
          <p:cNvSpPr txBox="1"/>
          <p:nvPr>
            <p:ph idx="12" type="sldNum"/>
          </p:nvPr>
        </p:nvSpPr>
        <p:spPr>
          <a:xfrm>
            <a:off x="3815374" y="9371287"/>
            <a:ext cx="2918831" cy="4950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1:notes"/>
          <p:cNvSpPr/>
          <p:nvPr>
            <p:ph idx="2" type="sldImg"/>
          </p:nvPr>
        </p:nvSpPr>
        <p:spPr>
          <a:xfrm>
            <a:off x="1147763" y="1231900"/>
            <a:ext cx="4440237" cy="3330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p21:notes"/>
          <p:cNvSpPr txBox="1"/>
          <p:nvPr>
            <p:ph idx="1" type="body"/>
          </p:nvPr>
        </p:nvSpPr>
        <p:spPr>
          <a:xfrm>
            <a:off x="673577" y="4748165"/>
            <a:ext cx="5388610" cy="38848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4" name="Google Shape;414;p21:notes"/>
          <p:cNvSpPr txBox="1"/>
          <p:nvPr>
            <p:ph idx="12" type="sldNum"/>
          </p:nvPr>
        </p:nvSpPr>
        <p:spPr>
          <a:xfrm>
            <a:off x="3815374" y="9371287"/>
            <a:ext cx="2918831" cy="4950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2:notes"/>
          <p:cNvSpPr txBox="1"/>
          <p:nvPr>
            <p:ph idx="1" type="body"/>
          </p:nvPr>
        </p:nvSpPr>
        <p:spPr>
          <a:xfrm>
            <a:off x="673577" y="4748165"/>
            <a:ext cx="5388610" cy="38848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1" name="Google Shape;421;p22:notes"/>
          <p:cNvSpPr/>
          <p:nvPr>
            <p:ph idx="2" type="sldImg"/>
          </p:nvPr>
        </p:nvSpPr>
        <p:spPr>
          <a:xfrm>
            <a:off x="1147763" y="1231900"/>
            <a:ext cx="4440237" cy="3330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3:notes"/>
          <p:cNvSpPr/>
          <p:nvPr>
            <p:ph idx="2" type="sldImg"/>
          </p:nvPr>
        </p:nvSpPr>
        <p:spPr>
          <a:xfrm>
            <a:off x="1147763" y="1231900"/>
            <a:ext cx="4440237" cy="3330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p23:notes"/>
          <p:cNvSpPr txBox="1"/>
          <p:nvPr>
            <p:ph idx="1" type="body"/>
          </p:nvPr>
        </p:nvSpPr>
        <p:spPr>
          <a:xfrm>
            <a:off x="673577" y="4748165"/>
            <a:ext cx="5388610" cy="38848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OK for internship or partime</a:t>
            </a:r>
            <a:endParaRPr/>
          </a:p>
        </p:txBody>
      </p:sp>
      <p:sp>
        <p:nvSpPr>
          <p:cNvPr id="429" name="Google Shape;429;p23:notes"/>
          <p:cNvSpPr txBox="1"/>
          <p:nvPr>
            <p:ph idx="12" type="sldNum"/>
          </p:nvPr>
        </p:nvSpPr>
        <p:spPr>
          <a:xfrm>
            <a:off x="3815374" y="9371287"/>
            <a:ext cx="2918831" cy="4950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4:notes"/>
          <p:cNvSpPr/>
          <p:nvPr>
            <p:ph idx="2" type="sldImg"/>
          </p:nvPr>
        </p:nvSpPr>
        <p:spPr>
          <a:xfrm>
            <a:off x="1147763" y="1231900"/>
            <a:ext cx="4440237" cy="3330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p24:notes"/>
          <p:cNvSpPr txBox="1"/>
          <p:nvPr>
            <p:ph idx="1" type="body"/>
          </p:nvPr>
        </p:nvSpPr>
        <p:spPr>
          <a:xfrm>
            <a:off x="673577" y="4748165"/>
            <a:ext cx="5388610" cy="38848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OK for internship or partime</a:t>
            </a:r>
            <a:endParaRPr/>
          </a:p>
        </p:txBody>
      </p:sp>
      <p:sp>
        <p:nvSpPr>
          <p:cNvPr id="437" name="Google Shape;437;p24:notes"/>
          <p:cNvSpPr txBox="1"/>
          <p:nvPr>
            <p:ph idx="12" type="sldNum"/>
          </p:nvPr>
        </p:nvSpPr>
        <p:spPr>
          <a:xfrm>
            <a:off x="3815374" y="9371287"/>
            <a:ext cx="2918831" cy="4950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/>
          <p:nvPr>
            <p:ph idx="1" type="body"/>
          </p:nvPr>
        </p:nvSpPr>
        <p:spPr>
          <a:xfrm>
            <a:off x="673577" y="4748165"/>
            <a:ext cx="5388610" cy="38848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" name="Google Shape;190;p3:notes"/>
          <p:cNvSpPr/>
          <p:nvPr>
            <p:ph idx="2" type="sldImg"/>
          </p:nvPr>
        </p:nvSpPr>
        <p:spPr>
          <a:xfrm>
            <a:off x="1147763" y="1231900"/>
            <a:ext cx="4440237" cy="3330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:notes"/>
          <p:cNvSpPr txBox="1"/>
          <p:nvPr>
            <p:ph idx="1" type="body"/>
          </p:nvPr>
        </p:nvSpPr>
        <p:spPr>
          <a:xfrm>
            <a:off x="673577" y="4748165"/>
            <a:ext cx="5388610" cy="38848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p4:notes"/>
          <p:cNvSpPr/>
          <p:nvPr>
            <p:ph idx="2" type="sldImg"/>
          </p:nvPr>
        </p:nvSpPr>
        <p:spPr>
          <a:xfrm>
            <a:off x="1147763" y="1231900"/>
            <a:ext cx="4440237" cy="3330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/>
          <p:nvPr>
            <p:ph idx="2" type="sldImg"/>
          </p:nvPr>
        </p:nvSpPr>
        <p:spPr>
          <a:xfrm>
            <a:off x="1147763" y="1231900"/>
            <a:ext cx="4440237" cy="3330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6:notes"/>
          <p:cNvSpPr txBox="1"/>
          <p:nvPr>
            <p:ph idx="1" type="body"/>
          </p:nvPr>
        </p:nvSpPr>
        <p:spPr>
          <a:xfrm>
            <a:off x="673577" y="4748165"/>
            <a:ext cx="5388610" cy="38848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" name="Google Shape;206;p6:notes"/>
          <p:cNvSpPr txBox="1"/>
          <p:nvPr>
            <p:ph idx="12" type="sldNum"/>
          </p:nvPr>
        </p:nvSpPr>
        <p:spPr>
          <a:xfrm>
            <a:off x="3815374" y="9371287"/>
            <a:ext cx="2918831" cy="4950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6:notes"/>
          <p:cNvSpPr txBox="1"/>
          <p:nvPr>
            <p:ph idx="1" type="body"/>
          </p:nvPr>
        </p:nvSpPr>
        <p:spPr>
          <a:xfrm>
            <a:off x="673577" y="4748165"/>
            <a:ext cx="5388610" cy="388486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46:notes"/>
          <p:cNvSpPr/>
          <p:nvPr>
            <p:ph idx="2" type="sldImg"/>
          </p:nvPr>
        </p:nvSpPr>
        <p:spPr>
          <a:xfrm>
            <a:off x="1147763" y="1231900"/>
            <a:ext cx="4440237" cy="3330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7:notes"/>
          <p:cNvSpPr/>
          <p:nvPr>
            <p:ph idx="2" type="sldImg"/>
          </p:nvPr>
        </p:nvSpPr>
        <p:spPr>
          <a:xfrm>
            <a:off x="1147763" y="1231900"/>
            <a:ext cx="4440237" cy="3330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7:notes"/>
          <p:cNvSpPr txBox="1"/>
          <p:nvPr>
            <p:ph idx="1" type="body"/>
          </p:nvPr>
        </p:nvSpPr>
        <p:spPr>
          <a:xfrm>
            <a:off x="673577" y="4748165"/>
            <a:ext cx="5388610" cy="38848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7:notes"/>
          <p:cNvSpPr/>
          <p:nvPr>
            <p:ph idx="2" type="sldImg"/>
          </p:nvPr>
        </p:nvSpPr>
        <p:spPr>
          <a:xfrm>
            <a:off x="1147763" y="1231900"/>
            <a:ext cx="4440237" cy="3330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47:notes"/>
          <p:cNvSpPr txBox="1"/>
          <p:nvPr>
            <p:ph idx="1" type="body"/>
          </p:nvPr>
        </p:nvSpPr>
        <p:spPr>
          <a:xfrm>
            <a:off x="673577" y="4748165"/>
            <a:ext cx="5388610" cy="38848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3" name="Google Shape;243;p47:notes"/>
          <p:cNvSpPr txBox="1"/>
          <p:nvPr>
            <p:ph idx="12" type="sldNum"/>
          </p:nvPr>
        </p:nvSpPr>
        <p:spPr>
          <a:xfrm>
            <a:off x="3815374" y="9371287"/>
            <a:ext cx="2918831" cy="4950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1:notes"/>
          <p:cNvSpPr txBox="1"/>
          <p:nvPr>
            <p:ph idx="1" type="body"/>
          </p:nvPr>
        </p:nvSpPr>
        <p:spPr>
          <a:xfrm>
            <a:off x="673577" y="4748165"/>
            <a:ext cx="5388610" cy="38848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1" name="Google Shape;251;p11:notes"/>
          <p:cNvSpPr/>
          <p:nvPr>
            <p:ph idx="2" type="sldImg"/>
          </p:nvPr>
        </p:nvSpPr>
        <p:spPr>
          <a:xfrm>
            <a:off x="1147763" y="1231900"/>
            <a:ext cx="4440237" cy="3330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白紙" type="blank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セクション見出し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4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4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つのコンテンツ" type="twoObj">
  <p:cSld name="TWO_OBJECT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55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55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6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56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56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56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56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のみ" type="titleOnly">
  <p:cSld name="TITLE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付きの&#10;コンテンツ" type="objTx">
  <p:cSld name="OBJECT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8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8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7" name="Google Shape;67;p58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付きの図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9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9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59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&#10;縦書きテキスト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0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60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縦書きタイトルと&#10;縦書きテキスト" type="vertTitleAndTx">
  <p:cSld name="VERTICAL_TITLE_AND_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1"/>
          <p:cNvSpPr txBox="1"/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61"/>
          <p:cNvSpPr txBox="1"/>
          <p:nvPr>
            <p:ph idx="1" type="body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 スライド">
  <p:cSld name="タイトル スライド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Google Shape;83;p38"/>
          <p:cNvCxnSpPr/>
          <p:nvPr/>
        </p:nvCxnSpPr>
        <p:spPr>
          <a:xfrm>
            <a:off x="107950" y="576263"/>
            <a:ext cx="8856663" cy="0"/>
          </a:xfrm>
          <a:prstGeom prst="straightConnector1">
            <a:avLst/>
          </a:prstGeom>
          <a:noFill/>
          <a:ln cap="sq" cmpd="sng" w="36000">
            <a:solidFill>
              <a:srgbClr val="92D05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C:\Users\dmatsuoka\Desktop\LINKBAL-LOGO_01 (3).jpg" id="84" name="Google Shape;84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32813" y="6350"/>
            <a:ext cx="596900" cy="5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38"/>
          <p:cNvSpPr txBox="1"/>
          <p:nvPr>
            <p:ph idx="1" type="body"/>
          </p:nvPr>
        </p:nvSpPr>
        <p:spPr>
          <a:xfrm>
            <a:off x="628650" y="964152"/>
            <a:ext cx="7886700" cy="5395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コンテンツ" type="obj">
  <p:cSld name="OBJEC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9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9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タイトル スライド">
  <p:cSld name="1_タイトル スライド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27"/>
          <p:cNvCxnSpPr/>
          <p:nvPr/>
        </p:nvCxnSpPr>
        <p:spPr>
          <a:xfrm>
            <a:off x="107950" y="576263"/>
            <a:ext cx="8856663" cy="0"/>
          </a:xfrm>
          <a:prstGeom prst="straightConnector1">
            <a:avLst/>
          </a:prstGeom>
          <a:noFill/>
          <a:ln cap="sq" cmpd="sng" w="360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:\Users\dmatsuoka\Desktop\LINKBAL-LOGO_01 (3).jpg" id="16" name="Google Shape;16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32813" y="6350"/>
            <a:ext cx="596900" cy="5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7"/>
          <p:cNvSpPr txBox="1"/>
          <p:nvPr>
            <p:ph idx="12" type="sldNum"/>
          </p:nvPr>
        </p:nvSpPr>
        <p:spPr>
          <a:xfrm>
            <a:off x="6773863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セクション見出し" type="secHead">
  <p:cSld name="SECTION_HEAD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0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40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つのコンテンツ" type="twoObj">
  <p:cSld name="TWO_OBJECT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41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41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較" type="twoTxTwoObj">
  <p:cSld name="TWO_OBJECTS_WITH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2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42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9" name="Google Shape;99;p42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42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1" name="Google Shape;101;p42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のみ" type="titleOnly">
  <p:cSld name="TITLE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白紙" type="blank">
  <p:cSld name="BLANK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付きの&#10;コンテンツ" type="objTx">
  <p:cSld name="OBJECT_WITH_CAPTIO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5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45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08" name="Google Shape;108;p45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付きの図" type="picTx">
  <p:cSld name="PICTURE_WITH_CAPTION_TEX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2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62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62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&#10;縦書きテキスト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63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縦書きタイトルと&#10;縦書きテキスト" type="vertTitleAndTx">
  <p:cSld name="VERTICAL_TITLE_AND_VERTICAL_TEX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4"/>
          <p:cNvSpPr txBox="1"/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64"/>
          <p:cNvSpPr txBox="1"/>
          <p:nvPr>
            <p:ph idx="1" type="body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タイトル スライド">
  <p:cSld name="1_タイトル スライド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Google Shape;120;p65"/>
          <p:cNvCxnSpPr/>
          <p:nvPr/>
        </p:nvCxnSpPr>
        <p:spPr>
          <a:xfrm>
            <a:off x="107950" y="576263"/>
            <a:ext cx="8856663" cy="0"/>
          </a:xfrm>
          <a:prstGeom prst="straightConnector1">
            <a:avLst/>
          </a:prstGeom>
          <a:noFill/>
          <a:ln cap="sq" cmpd="sng" w="36000">
            <a:solidFill>
              <a:srgbClr val="92D05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C:\Users\dmatsuoka\Desktop\LINKBAL-LOGO_01 (3).jpg" id="121" name="Google Shape;121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32813" y="6350"/>
            <a:ext cx="596900" cy="5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65"/>
          <p:cNvSpPr txBox="1"/>
          <p:nvPr>
            <p:ph idx="12" type="sldNum"/>
          </p:nvPr>
        </p:nvSpPr>
        <p:spPr>
          <a:xfrm>
            <a:off x="6773863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タイトル スライド">
  <p:cSld name="2_タイトル スライド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p28"/>
          <p:cNvCxnSpPr/>
          <p:nvPr/>
        </p:nvCxnSpPr>
        <p:spPr>
          <a:xfrm>
            <a:off x="107950" y="576263"/>
            <a:ext cx="8856663" cy="0"/>
          </a:xfrm>
          <a:prstGeom prst="straightConnector1">
            <a:avLst/>
          </a:prstGeom>
          <a:noFill/>
          <a:ln cap="sq" cmpd="sng" w="360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:\Users\dmatsuoka\Desktop\LINKBAL-LOGO_01 (3).jpg" id="20" name="Google Shape;20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32813" y="6350"/>
            <a:ext cx="596900" cy="5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8"/>
          <p:cNvSpPr txBox="1"/>
          <p:nvPr>
            <p:ph idx="12" type="sldNum"/>
          </p:nvPr>
        </p:nvSpPr>
        <p:spPr>
          <a:xfrm>
            <a:off x="6773863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タイトル スライド">
  <p:cSld name="2_タイトル スライド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66"/>
          <p:cNvCxnSpPr/>
          <p:nvPr/>
        </p:nvCxnSpPr>
        <p:spPr>
          <a:xfrm>
            <a:off x="107950" y="576263"/>
            <a:ext cx="8856663" cy="0"/>
          </a:xfrm>
          <a:prstGeom prst="straightConnector1">
            <a:avLst/>
          </a:prstGeom>
          <a:noFill/>
          <a:ln cap="sq" cmpd="sng" w="36000">
            <a:solidFill>
              <a:srgbClr val="92D05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C:\Users\dmatsuoka\Desktop\LINKBAL-LOGO_01 (3).jpg" id="125" name="Google Shape;125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32813" y="6350"/>
            <a:ext cx="596900" cy="5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66"/>
          <p:cNvSpPr txBox="1"/>
          <p:nvPr>
            <p:ph idx="12" type="sldNum"/>
          </p:nvPr>
        </p:nvSpPr>
        <p:spPr>
          <a:xfrm>
            <a:off x="6773863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タイトル スライド">
  <p:cSld name="3_タイトル スライド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Google Shape;128;p67"/>
          <p:cNvCxnSpPr/>
          <p:nvPr/>
        </p:nvCxnSpPr>
        <p:spPr>
          <a:xfrm>
            <a:off x="107950" y="576263"/>
            <a:ext cx="8856663" cy="0"/>
          </a:xfrm>
          <a:prstGeom prst="straightConnector1">
            <a:avLst/>
          </a:prstGeom>
          <a:noFill/>
          <a:ln cap="sq" cmpd="sng" w="36000">
            <a:solidFill>
              <a:srgbClr val="92D05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C:\Users\dmatsuoka\Desktop\LINKBAL-LOGO_01 (3).jpg" id="129" name="Google Shape;129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32813" y="6350"/>
            <a:ext cx="596900" cy="5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67"/>
          <p:cNvSpPr txBox="1"/>
          <p:nvPr>
            <p:ph idx="12" type="sldNum"/>
          </p:nvPr>
        </p:nvSpPr>
        <p:spPr>
          <a:xfrm>
            <a:off x="6773863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タイトル スライド">
  <p:cSld name="4_タイトル スライド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" name="Google Shape;132;p68"/>
          <p:cNvCxnSpPr/>
          <p:nvPr/>
        </p:nvCxnSpPr>
        <p:spPr>
          <a:xfrm>
            <a:off x="107950" y="576263"/>
            <a:ext cx="8856663" cy="0"/>
          </a:xfrm>
          <a:prstGeom prst="straightConnector1">
            <a:avLst/>
          </a:prstGeom>
          <a:noFill/>
          <a:ln cap="sq" cmpd="sng" w="36000">
            <a:solidFill>
              <a:srgbClr val="92D05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C:\Users\dmatsuoka\Desktop\LINKBAL-LOGO_01 (3).jpg" id="133" name="Google Shape;133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32813" y="6350"/>
            <a:ext cx="596900" cy="5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8"/>
          <p:cNvSpPr txBox="1"/>
          <p:nvPr>
            <p:ph idx="12" type="sldNum"/>
          </p:nvPr>
        </p:nvSpPr>
        <p:spPr>
          <a:xfrm>
            <a:off x="6773863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タイトル スライド">
  <p:cSld name="5_タイトル スライド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" name="Google Shape;136;p69"/>
          <p:cNvCxnSpPr/>
          <p:nvPr/>
        </p:nvCxnSpPr>
        <p:spPr>
          <a:xfrm>
            <a:off x="107950" y="576263"/>
            <a:ext cx="8856663" cy="0"/>
          </a:xfrm>
          <a:prstGeom prst="straightConnector1">
            <a:avLst/>
          </a:prstGeom>
          <a:noFill/>
          <a:ln cap="sq" cmpd="sng" w="36000">
            <a:solidFill>
              <a:srgbClr val="92D05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C:\Users\dmatsuoka\Desktop\LINKBAL-LOGO_01 (3).jpg" id="137" name="Google Shape;137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32813" y="6350"/>
            <a:ext cx="596900" cy="5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69"/>
          <p:cNvSpPr txBox="1"/>
          <p:nvPr>
            <p:ph idx="12" type="sldNum"/>
          </p:nvPr>
        </p:nvSpPr>
        <p:spPr>
          <a:xfrm>
            <a:off x="6773863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タイトル スライド">
  <p:cSld name="6_タイトル スライド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Google Shape;140;p70"/>
          <p:cNvCxnSpPr/>
          <p:nvPr/>
        </p:nvCxnSpPr>
        <p:spPr>
          <a:xfrm>
            <a:off x="107950" y="576263"/>
            <a:ext cx="8856663" cy="0"/>
          </a:xfrm>
          <a:prstGeom prst="straightConnector1">
            <a:avLst/>
          </a:prstGeom>
          <a:noFill/>
          <a:ln cap="sq" cmpd="sng" w="36000">
            <a:solidFill>
              <a:srgbClr val="92D05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C:\Users\dmatsuoka\Desktop\LINKBAL-LOGO_01 (3).jpg" id="141" name="Google Shape;141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32813" y="6350"/>
            <a:ext cx="596900" cy="5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70"/>
          <p:cNvSpPr txBox="1"/>
          <p:nvPr>
            <p:ph idx="12" type="sldNum"/>
          </p:nvPr>
        </p:nvSpPr>
        <p:spPr>
          <a:xfrm>
            <a:off x="6773863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タイトル スライド">
  <p:cSld name="7_タイトル スライド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4" name="Google Shape;144;p71"/>
          <p:cNvCxnSpPr/>
          <p:nvPr/>
        </p:nvCxnSpPr>
        <p:spPr>
          <a:xfrm>
            <a:off x="107950" y="576263"/>
            <a:ext cx="8856663" cy="0"/>
          </a:xfrm>
          <a:prstGeom prst="straightConnector1">
            <a:avLst/>
          </a:prstGeom>
          <a:noFill/>
          <a:ln cap="sq" cmpd="sng" w="36000">
            <a:solidFill>
              <a:srgbClr val="92D05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C:\Users\dmatsuoka\Desktop\LINKBAL-LOGO_01 (3).jpg" id="145" name="Google Shape;145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32813" y="6350"/>
            <a:ext cx="596900" cy="5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71"/>
          <p:cNvSpPr txBox="1"/>
          <p:nvPr>
            <p:ph idx="10" type="dt"/>
          </p:nvPr>
        </p:nvSpPr>
        <p:spPr>
          <a:xfrm>
            <a:off x="312737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7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71"/>
          <p:cNvSpPr txBox="1"/>
          <p:nvPr>
            <p:ph idx="12" type="sldNum"/>
          </p:nvPr>
        </p:nvSpPr>
        <p:spPr>
          <a:xfrm>
            <a:off x="6773863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タイトル スライド">
  <p:cSld name="8_タイトル スライド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" name="Google Shape;150;p72"/>
          <p:cNvCxnSpPr/>
          <p:nvPr/>
        </p:nvCxnSpPr>
        <p:spPr>
          <a:xfrm>
            <a:off x="107950" y="576263"/>
            <a:ext cx="8856663" cy="0"/>
          </a:xfrm>
          <a:prstGeom prst="straightConnector1">
            <a:avLst/>
          </a:prstGeom>
          <a:noFill/>
          <a:ln cap="sq" cmpd="sng" w="36000">
            <a:solidFill>
              <a:srgbClr val="92D05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C:\Users\dmatsuoka\Desktop\LINKBAL-LOGO_01 (3).jpg" id="151" name="Google Shape;151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32813" y="6350"/>
            <a:ext cx="596900" cy="5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72"/>
          <p:cNvSpPr txBox="1"/>
          <p:nvPr>
            <p:ph idx="10" type="dt"/>
          </p:nvPr>
        </p:nvSpPr>
        <p:spPr>
          <a:xfrm>
            <a:off x="312737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7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72"/>
          <p:cNvSpPr txBox="1"/>
          <p:nvPr>
            <p:ph idx="12" type="sldNum"/>
          </p:nvPr>
        </p:nvSpPr>
        <p:spPr>
          <a:xfrm>
            <a:off x="6773863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タイトル スライド">
  <p:cSld name="10_タイトル スライド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" name="Google Shape;156;p73"/>
          <p:cNvCxnSpPr/>
          <p:nvPr/>
        </p:nvCxnSpPr>
        <p:spPr>
          <a:xfrm>
            <a:off x="107950" y="576263"/>
            <a:ext cx="8856663" cy="0"/>
          </a:xfrm>
          <a:prstGeom prst="straightConnector1">
            <a:avLst/>
          </a:prstGeom>
          <a:noFill/>
          <a:ln cap="sq" cmpd="sng" w="36000">
            <a:solidFill>
              <a:srgbClr val="92D05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C:\Users\dmatsuoka\Desktop\LINKBAL-LOGO_01 (3).jpg" id="157" name="Google Shape;157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32813" y="6350"/>
            <a:ext cx="596900" cy="5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73"/>
          <p:cNvSpPr txBox="1"/>
          <p:nvPr>
            <p:ph idx="10" type="dt"/>
          </p:nvPr>
        </p:nvSpPr>
        <p:spPr>
          <a:xfrm>
            <a:off x="312737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7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73"/>
          <p:cNvSpPr txBox="1"/>
          <p:nvPr>
            <p:ph idx="12" type="sldNum"/>
          </p:nvPr>
        </p:nvSpPr>
        <p:spPr>
          <a:xfrm>
            <a:off x="6773863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タイトル スライド">
  <p:cSld name="4_タイトル スライド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oogle Shape;23;p30"/>
          <p:cNvCxnSpPr/>
          <p:nvPr/>
        </p:nvCxnSpPr>
        <p:spPr>
          <a:xfrm>
            <a:off x="107950" y="576263"/>
            <a:ext cx="8856663" cy="0"/>
          </a:xfrm>
          <a:prstGeom prst="straightConnector1">
            <a:avLst/>
          </a:prstGeom>
          <a:noFill/>
          <a:ln cap="sq" cmpd="sng" w="360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:\Users\dmatsuoka\Desktop\LINKBAL-LOGO_01 (3).jpg" id="24" name="Google Shape;24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32813" y="6350"/>
            <a:ext cx="596900" cy="5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0"/>
          <p:cNvSpPr txBox="1"/>
          <p:nvPr>
            <p:ph idx="12" type="sldNum"/>
          </p:nvPr>
        </p:nvSpPr>
        <p:spPr>
          <a:xfrm>
            <a:off x="6773863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タイトル スライド">
  <p:cSld name="5_タイトル スライド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31"/>
          <p:cNvCxnSpPr/>
          <p:nvPr/>
        </p:nvCxnSpPr>
        <p:spPr>
          <a:xfrm>
            <a:off x="107950" y="576263"/>
            <a:ext cx="8856663" cy="0"/>
          </a:xfrm>
          <a:prstGeom prst="straightConnector1">
            <a:avLst/>
          </a:prstGeom>
          <a:noFill/>
          <a:ln cap="sq" cmpd="sng" w="360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:\Users\dmatsuoka\Desktop\LINKBAL-LOGO_01 (3).jpg" id="28" name="Google Shape;2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32813" y="6350"/>
            <a:ext cx="596900" cy="5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1"/>
          <p:cNvSpPr txBox="1"/>
          <p:nvPr>
            <p:ph idx="12" type="sldNum"/>
          </p:nvPr>
        </p:nvSpPr>
        <p:spPr>
          <a:xfrm>
            <a:off x="6773863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タイトル スライド">
  <p:cSld name="8_タイトル スライド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Google Shape;31;p33"/>
          <p:cNvCxnSpPr/>
          <p:nvPr/>
        </p:nvCxnSpPr>
        <p:spPr>
          <a:xfrm>
            <a:off x="107950" y="576263"/>
            <a:ext cx="8856663" cy="0"/>
          </a:xfrm>
          <a:prstGeom prst="straightConnector1">
            <a:avLst/>
          </a:prstGeom>
          <a:noFill/>
          <a:ln cap="sq" cmpd="sng" w="360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:\Users\dmatsuoka\Desktop\LINKBAL-LOGO_01 (3).jpg" id="32" name="Google Shape;32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32813" y="6350"/>
            <a:ext cx="596900" cy="5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33"/>
          <p:cNvSpPr txBox="1"/>
          <p:nvPr>
            <p:ph idx="10" type="dt"/>
          </p:nvPr>
        </p:nvSpPr>
        <p:spPr>
          <a:xfrm>
            <a:off x="312737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3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33"/>
          <p:cNvSpPr txBox="1"/>
          <p:nvPr>
            <p:ph idx="12" type="sldNum"/>
          </p:nvPr>
        </p:nvSpPr>
        <p:spPr>
          <a:xfrm>
            <a:off x="6773863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タイトル スライド">
  <p:cSld name="10_タイトル スライド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37;p34"/>
          <p:cNvCxnSpPr/>
          <p:nvPr/>
        </p:nvCxnSpPr>
        <p:spPr>
          <a:xfrm>
            <a:off x="107950" y="576263"/>
            <a:ext cx="8856663" cy="0"/>
          </a:xfrm>
          <a:prstGeom prst="straightConnector1">
            <a:avLst/>
          </a:prstGeom>
          <a:noFill/>
          <a:ln cap="sq" cmpd="sng" w="360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:\Users\dmatsuoka\Desktop\LINKBAL-LOGO_01 (3).jpg" id="38" name="Google Shape;38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32813" y="6350"/>
            <a:ext cx="596900" cy="5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34"/>
          <p:cNvSpPr txBox="1"/>
          <p:nvPr>
            <p:ph idx="10" type="dt"/>
          </p:nvPr>
        </p:nvSpPr>
        <p:spPr>
          <a:xfrm>
            <a:off x="312737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3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34"/>
          <p:cNvSpPr txBox="1"/>
          <p:nvPr>
            <p:ph idx="12" type="sldNum"/>
          </p:nvPr>
        </p:nvSpPr>
        <p:spPr>
          <a:xfrm>
            <a:off x="6773863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 スライド">
  <p:cSld name="タイトル スライド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Google Shape;43;p36"/>
          <p:cNvCxnSpPr/>
          <p:nvPr/>
        </p:nvCxnSpPr>
        <p:spPr>
          <a:xfrm>
            <a:off x="107950" y="576263"/>
            <a:ext cx="8856663" cy="0"/>
          </a:xfrm>
          <a:prstGeom prst="straightConnector1">
            <a:avLst/>
          </a:prstGeom>
          <a:noFill/>
          <a:ln cap="sq" cmpd="sng" w="36000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:\Users\dmatsuoka\Desktop\LINKBAL-LOGO_01 (3).jpg" id="44" name="Google Shape;44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32813" y="6350"/>
            <a:ext cx="596900" cy="5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36"/>
          <p:cNvSpPr txBox="1"/>
          <p:nvPr>
            <p:ph idx="1" type="body"/>
          </p:nvPr>
        </p:nvSpPr>
        <p:spPr>
          <a:xfrm>
            <a:off x="628650" y="964152"/>
            <a:ext cx="7886700" cy="5395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コンテンツ" type="obj">
  <p:cSld name="OBJEC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3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6.xml"/><Relationship Id="rId6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5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5"/>
          <p:cNvSpPr txBox="1"/>
          <p:nvPr/>
        </p:nvSpPr>
        <p:spPr>
          <a:xfrm>
            <a:off x="6773863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600" u="none" cap="none" strike="noStrik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" name="Google Shape;80;p52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52"/>
          <p:cNvSpPr txBox="1"/>
          <p:nvPr/>
        </p:nvSpPr>
        <p:spPr>
          <a:xfrm>
            <a:off x="6773863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600" u="none" cap="none" strike="noStrik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20.png"/><Relationship Id="rId13" Type="http://schemas.openxmlformats.org/officeDocument/2006/relationships/image" Target="../media/image22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16.png"/><Relationship Id="rId5" Type="http://schemas.openxmlformats.org/officeDocument/2006/relationships/image" Target="../media/image8.png"/><Relationship Id="rId6" Type="http://schemas.openxmlformats.org/officeDocument/2006/relationships/image" Target="../media/image17.png"/><Relationship Id="rId7" Type="http://schemas.openxmlformats.org/officeDocument/2006/relationships/image" Target="../media/image11.png"/><Relationship Id="rId8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42.png"/><Relationship Id="rId10" Type="http://schemas.openxmlformats.org/officeDocument/2006/relationships/image" Target="../media/image29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Relationship Id="rId9" Type="http://schemas.openxmlformats.org/officeDocument/2006/relationships/image" Target="../media/image30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Relationship Id="rId7" Type="http://schemas.openxmlformats.org/officeDocument/2006/relationships/image" Target="../media/image27.jpg"/><Relationship Id="rId8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5" Type="http://schemas.openxmlformats.org/officeDocument/2006/relationships/image" Target="../media/image36.png"/><Relationship Id="rId6" Type="http://schemas.openxmlformats.org/officeDocument/2006/relationships/image" Target="../media/image31.png"/><Relationship Id="rId7" Type="http://schemas.openxmlformats.org/officeDocument/2006/relationships/image" Target="../media/image28.jpg"/><Relationship Id="rId8" Type="http://schemas.openxmlformats.org/officeDocument/2006/relationships/image" Target="../media/image3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jpg"/><Relationship Id="rId4" Type="http://schemas.openxmlformats.org/officeDocument/2006/relationships/image" Target="../media/image46.png"/><Relationship Id="rId5" Type="http://schemas.openxmlformats.org/officeDocument/2006/relationships/image" Target="../media/image4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1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0.jp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6" name="Google Shape;166;p1"/>
          <p:cNvCxnSpPr/>
          <p:nvPr/>
        </p:nvCxnSpPr>
        <p:spPr>
          <a:xfrm>
            <a:off x="720725" y="1357668"/>
            <a:ext cx="6618288" cy="0"/>
          </a:xfrm>
          <a:prstGeom prst="straightConnector1">
            <a:avLst/>
          </a:prstGeom>
          <a:noFill/>
          <a:ln cap="sq" cmpd="sng" w="76200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" name="Google Shape;167;p1"/>
          <p:cNvCxnSpPr/>
          <p:nvPr/>
        </p:nvCxnSpPr>
        <p:spPr>
          <a:xfrm>
            <a:off x="720725" y="3635441"/>
            <a:ext cx="6618288" cy="0"/>
          </a:xfrm>
          <a:prstGeom prst="straightConnector1">
            <a:avLst/>
          </a:prstGeom>
          <a:noFill/>
          <a:ln cap="sq" cmpd="sng" w="76200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8" name="Google Shape;16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9973" y="0"/>
            <a:ext cx="1384027" cy="143662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"/>
          <p:cNvSpPr txBox="1"/>
          <p:nvPr/>
        </p:nvSpPr>
        <p:spPr>
          <a:xfrm>
            <a:off x="720725" y="1660587"/>
            <a:ext cx="6151814" cy="642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株式会社リンクバル</a:t>
            </a:r>
            <a:endParaRPr b="0" i="0" sz="40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70" name="Google Shape;170;p1"/>
          <p:cNvSpPr txBox="1"/>
          <p:nvPr/>
        </p:nvSpPr>
        <p:spPr>
          <a:xfrm>
            <a:off x="720725" y="2646223"/>
            <a:ext cx="6151814" cy="560351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ハノイ工科大学　採用説明会</a:t>
            </a:r>
            <a:endParaRPr b="0" i="0" sz="32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0"/>
          <p:cNvSpPr txBox="1"/>
          <p:nvPr>
            <p:ph idx="11" type="ftr"/>
          </p:nvPr>
        </p:nvSpPr>
        <p:spPr>
          <a:xfrm>
            <a:off x="2857500" y="6356350"/>
            <a:ext cx="35927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>
                <a:latin typeface="Meiryo"/>
                <a:ea typeface="Meiryo"/>
                <a:cs typeface="Meiryo"/>
                <a:sym typeface="Meiryo"/>
              </a:rPr>
              <a:t>Copyright © Linkbal Inc. All Rights Reserved.</a:t>
            </a:r>
            <a:endParaRPr sz="11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87" name="Google Shape;287;p10"/>
          <p:cNvSpPr/>
          <p:nvPr/>
        </p:nvSpPr>
        <p:spPr>
          <a:xfrm>
            <a:off x="434125" y="1005450"/>
            <a:ext cx="8439600" cy="49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コト消費の</a:t>
            </a:r>
            <a:endParaRPr b="1" i="0" sz="80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ワンストップ型</a:t>
            </a:r>
            <a:endParaRPr b="1" i="0" sz="80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プラットフォーム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0"/>
          <p:cNvSpPr txBox="1"/>
          <p:nvPr/>
        </p:nvSpPr>
        <p:spPr>
          <a:xfrm>
            <a:off x="180975" y="71438"/>
            <a:ext cx="7559675" cy="455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事業戦略</a:t>
            </a:r>
            <a:endParaRPr b="0" i="0" sz="24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8"/>
          <p:cNvSpPr txBox="1"/>
          <p:nvPr/>
        </p:nvSpPr>
        <p:spPr>
          <a:xfrm>
            <a:off x="180975" y="71438"/>
            <a:ext cx="7559675" cy="455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AI戦略</a:t>
            </a:r>
            <a:endParaRPr b="0" i="0" sz="24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94" name="Google Shape;294;p48"/>
          <p:cNvSpPr/>
          <p:nvPr/>
        </p:nvSpPr>
        <p:spPr>
          <a:xfrm>
            <a:off x="126645" y="1788999"/>
            <a:ext cx="8734766" cy="3280001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最短・最適な</a:t>
            </a:r>
            <a:endParaRPr b="1" i="0" sz="72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マッチング</a:t>
            </a:r>
            <a:r>
              <a:rPr b="1" lang="en-US" sz="72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を追求</a:t>
            </a:r>
            <a:endParaRPr b="1" i="0" sz="72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95" name="Google Shape;295;p48"/>
          <p:cNvSpPr txBox="1"/>
          <p:nvPr/>
        </p:nvSpPr>
        <p:spPr>
          <a:xfrm>
            <a:off x="2857500" y="6356350"/>
            <a:ext cx="35927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rPr>
              <a:t>Copyright © Linkbal Inc. All Rights Reserved.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oogle Shape;300;p13"/>
          <p:cNvGrpSpPr/>
          <p:nvPr/>
        </p:nvGrpSpPr>
        <p:grpSpPr>
          <a:xfrm>
            <a:off x="6601" y="3213247"/>
            <a:ext cx="9137399" cy="500063"/>
            <a:chOff x="6601" y="2005115"/>
            <a:chExt cx="9137399" cy="500063"/>
          </a:xfrm>
        </p:grpSpPr>
        <p:cxnSp>
          <p:nvCxnSpPr>
            <p:cNvPr id="301" name="Google Shape;301;p13"/>
            <p:cNvCxnSpPr/>
            <p:nvPr/>
          </p:nvCxnSpPr>
          <p:spPr>
            <a:xfrm flipH="1" rot="10800000">
              <a:off x="1097831" y="2228115"/>
              <a:ext cx="8046169" cy="299"/>
            </a:xfrm>
            <a:prstGeom prst="straightConnector1">
              <a:avLst/>
            </a:prstGeom>
            <a:noFill/>
            <a:ln cap="flat" cmpd="sng" w="3810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302" name="Google Shape;302;p13"/>
            <p:cNvGrpSpPr/>
            <p:nvPr/>
          </p:nvGrpSpPr>
          <p:grpSpPr>
            <a:xfrm>
              <a:off x="6601" y="2005115"/>
              <a:ext cx="1109264" cy="500063"/>
              <a:chOff x="1476375" y="3162300"/>
              <a:chExt cx="3697546" cy="1666875"/>
            </a:xfrm>
          </p:grpSpPr>
          <p:sp>
            <p:nvSpPr>
              <p:cNvPr id="303" name="Google Shape;303;p13"/>
              <p:cNvSpPr/>
              <p:nvPr/>
            </p:nvSpPr>
            <p:spPr>
              <a:xfrm>
                <a:off x="1476375" y="3162300"/>
                <a:ext cx="1085850" cy="1666875"/>
              </a:xfrm>
              <a:prstGeom prst="blockArc">
                <a:avLst>
                  <a:gd fmla="val 10800000" name="adj1"/>
                  <a:gd fmla="val 21213781" name="adj2"/>
                  <a:gd fmla="val 10850" name="adj3"/>
                </a:avLst>
              </a:prstGeom>
              <a:solidFill>
                <a:srgbClr val="00B0F0"/>
              </a:solidFill>
              <a:ln cap="flat" cmpd="sng" w="12700">
                <a:solidFill>
                  <a:srgbClr val="00B0F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04" name="Google Shape;304;p13"/>
              <p:cNvSpPr/>
              <p:nvPr/>
            </p:nvSpPr>
            <p:spPr>
              <a:xfrm flipH="1" rot="10800000">
                <a:off x="2129603" y="3387263"/>
                <a:ext cx="432622" cy="1127950"/>
              </a:xfrm>
              <a:prstGeom prst="blockArc">
                <a:avLst>
                  <a:gd fmla="val 10800000" name="adj1"/>
                  <a:gd fmla="val 612634" name="adj2"/>
                  <a:gd fmla="val 28347" name="adj3"/>
                </a:avLst>
              </a:prstGeom>
              <a:solidFill>
                <a:srgbClr val="00B0F0"/>
              </a:solidFill>
              <a:ln cap="flat" cmpd="sng" w="12700">
                <a:solidFill>
                  <a:srgbClr val="00B0F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05" name="Google Shape;305;p13"/>
              <p:cNvSpPr/>
              <p:nvPr/>
            </p:nvSpPr>
            <p:spPr>
              <a:xfrm>
                <a:off x="2129198" y="3162300"/>
                <a:ext cx="1085850" cy="1666875"/>
              </a:xfrm>
              <a:prstGeom prst="blockArc">
                <a:avLst>
                  <a:gd fmla="val 10800000" name="adj1"/>
                  <a:gd fmla="val 21213781" name="adj2"/>
                  <a:gd fmla="val 10850" name="adj3"/>
                </a:avLst>
              </a:prstGeom>
              <a:solidFill>
                <a:srgbClr val="00B0F0"/>
              </a:solidFill>
              <a:ln cap="flat" cmpd="sng" w="12700">
                <a:solidFill>
                  <a:srgbClr val="00B0F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06" name="Google Shape;306;p13"/>
              <p:cNvSpPr/>
              <p:nvPr/>
            </p:nvSpPr>
            <p:spPr>
              <a:xfrm>
                <a:off x="2782021" y="3162300"/>
                <a:ext cx="1085850" cy="1666875"/>
              </a:xfrm>
              <a:prstGeom prst="blockArc">
                <a:avLst>
                  <a:gd fmla="val 10800000" name="adj1"/>
                  <a:gd fmla="val 21213781" name="adj2"/>
                  <a:gd fmla="val 10850" name="adj3"/>
                </a:avLst>
              </a:prstGeom>
              <a:solidFill>
                <a:srgbClr val="00B0F0"/>
              </a:solidFill>
              <a:ln cap="flat" cmpd="sng" w="12700">
                <a:solidFill>
                  <a:srgbClr val="00B0F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07" name="Google Shape;307;p13"/>
              <p:cNvSpPr/>
              <p:nvPr/>
            </p:nvSpPr>
            <p:spPr>
              <a:xfrm>
                <a:off x="3434843" y="3162300"/>
                <a:ext cx="1085850" cy="1666875"/>
              </a:xfrm>
              <a:prstGeom prst="blockArc">
                <a:avLst>
                  <a:gd fmla="val 10800000" name="adj1"/>
                  <a:gd fmla="val 21213781" name="adj2"/>
                  <a:gd fmla="val 10850" name="adj3"/>
                </a:avLst>
              </a:prstGeom>
              <a:solidFill>
                <a:srgbClr val="00B0F0"/>
              </a:solidFill>
              <a:ln cap="flat" cmpd="sng" w="12700">
                <a:solidFill>
                  <a:srgbClr val="00B0F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08" name="Google Shape;308;p13"/>
              <p:cNvSpPr/>
              <p:nvPr/>
            </p:nvSpPr>
            <p:spPr>
              <a:xfrm flipH="1" rot="10800000">
                <a:off x="2782426" y="3387263"/>
                <a:ext cx="432622" cy="1127950"/>
              </a:xfrm>
              <a:prstGeom prst="blockArc">
                <a:avLst>
                  <a:gd fmla="val 10800000" name="adj1"/>
                  <a:gd fmla="val 612634" name="adj2"/>
                  <a:gd fmla="val 28347" name="adj3"/>
                </a:avLst>
              </a:prstGeom>
              <a:solidFill>
                <a:srgbClr val="00B0F0"/>
              </a:solidFill>
              <a:ln cap="flat" cmpd="sng" w="12700">
                <a:solidFill>
                  <a:srgbClr val="00B0F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09" name="Google Shape;309;p13"/>
              <p:cNvSpPr/>
              <p:nvPr/>
            </p:nvSpPr>
            <p:spPr>
              <a:xfrm flipH="1" rot="10800000">
                <a:off x="3435249" y="3387263"/>
                <a:ext cx="432622" cy="1127950"/>
              </a:xfrm>
              <a:prstGeom prst="blockArc">
                <a:avLst>
                  <a:gd fmla="val 10800000" name="adj1"/>
                  <a:gd fmla="val 612634" name="adj2"/>
                  <a:gd fmla="val 28347" name="adj3"/>
                </a:avLst>
              </a:prstGeom>
              <a:solidFill>
                <a:srgbClr val="00B0F0"/>
              </a:solidFill>
              <a:ln cap="flat" cmpd="sng" w="12700">
                <a:solidFill>
                  <a:srgbClr val="00B0F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10" name="Google Shape;310;p13"/>
              <p:cNvSpPr/>
              <p:nvPr/>
            </p:nvSpPr>
            <p:spPr>
              <a:xfrm flipH="1" rot="10800000">
                <a:off x="4088071" y="3387263"/>
                <a:ext cx="432622" cy="1127950"/>
              </a:xfrm>
              <a:prstGeom prst="blockArc">
                <a:avLst>
                  <a:gd fmla="val 10800000" name="adj1"/>
                  <a:gd fmla="val 612634" name="adj2"/>
                  <a:gd fmla="val 28347" name="adj3"/>
                </a:avLst>
              </a:prstGeom>
              <a:solidFill>
                <a:srgbClr val="00B0F0"/>
              </a:solidFill>
              <a:ln cap="flat" cmpd="sng" w="12700">
                <a:solidFill>
                  <a:srgbClr val="00B0F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311" name="Google Shape;311;p13"/>
              <p:cNvSpPr/>
              <p:nvPr/>
            </p:nvSpPr>
            <p:spPr>
              <a:xfrm>
                <a:off x="4088071" y="3162300"/>
                <a:ext cx="1085850" cy="1666875"/>
              </a:xfrm>
              <a:prstGeom prst="blockArc">
                <a:avLst>
                  <a:gd fmla="val 10800000" name="adj1"/>
                  <a:gd fmla="val 21213781" name="adj2"/>
                  <a:gd fmla="val 10850" name="adj3"/>
                </a:avLst>
              </a:prstGeom>
              <a:solidFill>
                <a:srgbClr val="00B0F0"/>
              </a:solidFill>
              <a:ln cap="flat" cmpd="sng" w="12700">
                <a:solidFill>
                  <a:srgbClr val="00B0F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</p:grpSp>
      </p:grpSp>
      <p:sp>
        <p:nvSpPr>
          <p:cNvPr id="312" name="Google Shape;312;p13"/>
          <p:cNvSpPr txBox="1"/>
          <p:nvPr>
            <p:ph idx="1" type="body"/>
          </p:nvPr>
        </p:nvSpPr>
        <p:spPr>
          <a:xfrm>
            <a:off x="628650" y="2209263"/>
            <a:ext cx="7886700" cy="1458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r>
              <a:rPr lang="en-US" sz="5500"/>
              <a:t>Technologies</a:t>
            </a:r>
            <a:endParaRPr/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r>
              <a:rPr lang="en-US" sz="5500"/>
              <a:t>and Engineers</a:t>
            </a:r>
            <a:endParaRPr sz="5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4"/>
          <p:cNvSpPr txBox="1"/>
          <p:nvPr/>
        </p:nvSpPr>
        <p:spPr>
          <a:xfrm>
            <a:off x="180975" y="71438"/>
            <a:ext cx="7559675" cy="455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318" name="Google Shape;31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9097"/>
            <a:ext cx="9144000" cy="6017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5"/>
          <p:cNvSpPr txBox="1"/>
          <p:nvPr/>
        </p:nvSpPr>
        <p:spPr>
          <a:xfrm>
            <a:off x="180975" y="71438"/>
            <a:ext cx="7559675" cy="455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Engineers &amp; Teams</a:t>
            </a:r>
            <a:endParaRPr b="0" i="0" sz="24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25" name="Google Shape;325;p15"/>
          <p:cNvSpPr txBox="1"/>
          <p:nvPr>
            <p:ph idx="1" type="body"/>
          </p:nvPr>
        </p:nvSpPr>
        <p:spPr>
          <a:xfrm>
            <a:off x="628650" y="964152"/>
            <a:ext cx="7886700" cy="5395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400">
                <a:solidFill>
                  <a:srgbClr val="000000"/>
                </a:solidFill>
              </a:rPr>
              <a:t>Nationalities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>
                <a:solidFill>
                  <a:srgbClr val="000000"/>
                </a:solidFill>
              </a:rPr>
              <a:t>Japanese: 11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>
                <a:solidFill>
                  <a:srgbClr val="000000"/>
                </a:solidFill>
              </a:rPr>
              <a:t>Vietnamese: 15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>
                <a:solidFill>
                  <a:srgbClr val="000000"/>
                </a:solidFill>
              </a:rPr>
              <a:t>Others: 3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400">
                <a:solidFill>
                  <a:srgbClr val="000000"/>
                </a:solidFill>
              </a:rPr>
              <a:t>Teams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>
                <a:solidFill>
                  <a:srgbClr val="000000"/>
                </a:solidFill>
              </a:rPr>
              <a:t>EC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>
                <a:solidFill>
                  <a:srgbClr val="000000"/>
                </a:solidFill>
              </a:rPr>
              <a:t>Online Dating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>
                <a:solidFill>
                  <a:srgbClr val="000000"/>
                </a:solidFill>
              </a:rPr>
              <a:t>Online Video Dating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>
                <a:solidFill>
                  <a:srgbClr val="000000"/>
                </a:solidFill>
              </a:rPr>
              <a:t>Marriage Agency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>
                <a:solidFill>
                  <a:srgbClr val="000000"/>
                </a:solidFill>
              </a:rPr>
              <a:t>Data &amp; AI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>
                <a:solidFill>
                  <a:srgbClr val="000000"/>
                </a:solidFill>
              </a:rPr>
              <a:t>Infrastructure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9"/>
          <p:cNvSpPr txBox="1"/>
          <p:nvPr/>
        </p:nvSpPr>
        <p:spPr>
          <a:xfrm>
            <a:off x="180975" y="71438"/>
            <a:ext cx="7559675" cy="455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Languages and Frameworks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403" y="1069473"/>
            <a:ext cx="2592953" cy="1032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501" y="5352994"/>
            <a:ext cx="2755900" cy="11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08945" y="4796715"/>
            <a:ext cx="36576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49891" y="2607193"/>
            <a:ext cx="1651000" cy="16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68607" y="3811848"/>
            <a:ext cx="1662319" cy="1314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36687" y="2328509"/>
            <a:ext cx="2558630" cy="126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668607" y="5340381"/>
            <a:ext cx="2362200" cy="12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2448" y="2062001"/>
            <a:ext cx="3193086" cy="1636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860533" y="634604"/>
            <a:ext cx="1586351" cy="158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038239" y="1209160"/>
            <a:ext cx="2895683" cy="1018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16995" y="3972320"/>
            <a:ext cx="2556933" cy="1278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0"/>
          <p:cNvSpPr txBox="1"/>
          <p:nvPr/>
        </p:nvSpPr>
        <p:spPr>
          <a:xfrm>
            <a:off x="180975" y="71438"/>
            <a:ext cx="7559675" cy="455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Development tools</a:t>
            </a:r>
            <a:endParaRPr b="0" i="0" sz="24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349" name="Google Shape;34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6776" y="4680892"/>
            <a:ext cx="2087544" cy="1755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4412" y="1464845"/>
            <a:ext cx="2694371" cy="769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542" y="4540413"/>
            <a:ext cx="1829824" cy="182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78198" y="4917304"/>
            <a:ext cx="2711448" cy="2033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2892" y="578906"/>
            <a:ext cx="1945727" cy="194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4" name="Google Shape;354;p50"/>
          <p:cNvGrpSpPr/>
          <p:nvPr/>
        </p:nvGrpSpPr>
        <p:grpSpPr>
          <a:xfrm>
            <a:off x="1462630" y="2566443"/>
            <a:ext cx="1816144" cy="1918582"/>
            <a:chOff x="4009888" y="2605631"/>
            <a:chExt cx="1816144" cy="1918582"/>
          </a:xfrm>
        </p:grpSpPr>
        <p:pic>
          <p:nvPicPr>
            <p:cNvPr descr="VSCode&#10;" id="355" name="Google Shape;355;p5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009888" y="2605631"/>
              <a:ext cx="1542234" cy="15291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6" name="Google Shape;356;p50"/>
            <p:cNvSpPr txBox="1"/>
            <p:nvPr/>
          </p:nvSpPr>
          <p:spPr>
            <a:xfrm>
              <a:off x="4271553" y="4062548"/>
              <a:ext cx="155447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VSCode</a:t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Logo, company name&#10;&#10;Description automatically generated" id="357" name="Google Shape;357;p5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40234" y="680994"/>
            <a:ext cx="4160520" cy="18384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358" name="Google Shape;358;p5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479868" y="2236378"/>
            <a:ext cx="4519748" cy="21370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359" name="Google Shape;359;p5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278778" y="2462349"/>
            <a:ext cx="3553097" cy="1835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1"/>
          <p:cNvSpPr txBox="1"/>
          <p:nvPr/>
        </p:nvSpPr>
        <p:spPr>
          <a:xfrm>
            <a:off x="180975" y="71438"/>
            <a:ext cx="7559675" cy="455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Infrastructure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5" name="Google Shape;36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5506" y="3265477"/>
            <a:ext cx="4140200" cy="1236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7466" y="4983150"/>
            <a:ext cx="3708094" cy="119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8370" y="4368353"/>
            <a:ext cx="1885211" cy="18645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shape&#10;&#10;Description automatically generated" id="368" name="Google Shape;368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5039" y="1225465"/>
            <a:ext cx="2743200" cy="5924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369" name="Google Shape;369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53888" y="1026513"/>
            <a:ext cx="2743200" cy="9903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icon&#10;&#10;Description automatically generated" id="370" name="Google Shape;370;p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24716" y="2332707"/>
            <a:ext cx="2371725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9"/>
          <p:cNvSpPr txBox="1"/>
          <p:nvPr/>
        </p:nvSpPr>
        <p:spPr>
          <a:xfrm>
            <a:off x="180975" y="71438"/>
            <a:ext cx="7559675" cy="455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Work style</a:t>
            </a:r>
            <a:endParaRPr b="0" i="0" sz="24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77" name="Google Shape;377;p19"/>
          <p:cNvSpPr txBox="1"/>
          <p:nvPr>
            <p:ph idx="1" type="body"/>
          </p:nvPr>
        </p:nvSpPr>
        <p:spPr>
          <a:xfrm>
            <a:off x="628650" y="964152"/>
            <a:ext cx="7886700" cy="5395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Calibri"/>
              <a:buChar char="-"/>
            </a:pPr>
            <a:r>
              <a:rPr lang="en-US" sz="2600">
                <a:solidFill>
                  <a:srgbClr val="000000"/>
                </a:solidFill>
              </a:rPr>
              <a:t>Work remotely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Calibri"/>
              <a:buChar char="-"/>
            </a:pPr>
            <a:r>
              <a:rPr lang="en-US" sz="2600">
                <a:solidFill>
                  <a:srgbClr val="000000"/>
                </a:solidFill>
              </a:rPr>
              <a:t>Flexible time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Calibri"/>
              <a:buChar char="-"/>
            </a:pPr>
            <a:r>
              <a:rPr lang="en-US" sz="2600">
                <a:solidFill>
                  <a:srgbClr val="000000"/>
                </a:solidFill>
              </a:rPr>
              <a:t>Evaluation by performance and skills, not ages</a:t>
            </a:r>
            <a:endParaRPr sz="2600">
              <a:solidFill>
                <a:srgbClr val="000000"/>
              </a:solidFill>
            </a:endParaRPr>
          </a:p>
          <a:p>
            <a:pPr indent="-635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t/>
            </a:r>
            <a:endParaRPr sz="2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9fd824e25_0_7"/>
          <p:cNvSpPr txBox="1"/>
          <p:nvPr/>
        </p:nvSpPr>
        <p:spPr>
          <a:xfrm>
            <a:off x="180975" y="71438"/>
            <a:ext cx="75597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Remote work</a:t>
            </a:r>
            <a:endParaRPr b="0" i="0" sz="24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384" name="Google Shape;384;ga9fd824e25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275" y="1009112"/>
            <a:ext cx="3969675" cy="297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ga9fd824e25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5950" y="800301"/>
            <a:ext cx="3891575" cy="339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a9fd824e25_0_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12400" y="4070788"/>
            <a:ext cx="3879880" cy="2567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"/>
          <p:cNvSpPr/>
          <p:nvPr/>
        </p:nvSpPr>
        <p:spPr>
          <a:xfrm>
            <a:off x="3345280" y="2755392"/>
            <a:ext cx="223651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会社概要</a:t>
            </a:r>
            <a:endParaRPr b="1" i="0" sz="24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pSp>
        <p:nvGrpSpPr>
          <p:cNvPr id="176" name="Google Shape;176;p2"/>
          <p:cNvGrpSpPr/>
          <p:nvPr/>
        </p:nvGrpSpPr>
        <p:grpSpPr>
          <a:xfrm>
            <a:off x="6601" y="3213247"/>
            <a:ext cx="9137399" cy="500063"/>
            <a:chOff x="6601" y="2005115"/>
            <a:chExt cx="9137399" cy="500063"/>
          </a:xfrm>
        </p:grpSpPr>
        <p:cxnSp>
          <p:nvCxnSpPr>
            <p:cNvPr id="177" name="Google Shape;177;p2"/>
            <p:cNvCxnSpPr/>
            <p:nvPr/>
          </p:nvCxnSpPr>
          <p:spPr>
            <a:xfrm flipH="1" rot="10800000">
              <a:off x="1097831" y="2228115"/>
              <a:ext cx="8046169" cy="299"/>
            </a:xfrm>
            <a:prstGeom prst="straightConnector1">
              <a:avLst/>
            </a:prstGeom>
            <a:noFill/>
            <a:ln cap="flat" cmpd="sng" w="38100">
              <a:solidFill>
                <a:srgbClr val="00B0F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178" name="Google Shape;178;p2"/>
            <p:cNvGrpSpPr/>
            <p:nvPr/>
          </p:nvGrpSpPr>
          <p:grpSpPr>
            <a:xfrm>
              <a:off x="6601" y="2005115"/>
              <a:ext cx="1109264" cy="500063"/>
              <a:chOff x="1476375" y="3162300"/>
              <a:chExt cx="3697546" cy="1666875"/>
            </a:xfrm>
          </p:grpSpPr>
          <p:sp>
            <p:nvSpPr>
              <p:cNvPr id="179" name="Google Shape;179;p2"/>
              <p:cNvSpPr/>
              <p:nvPr/>
            </p:nvSpPr>
            <p:spPr>
              <a:xfrm>
                <a:off x="1476375" y="3162300"/>
                <a:ext cx="1085850" cy="1666875"/>
              </a:xfrm>
              <a:prstGeom prst="blockArc">
                <a:avLst>
                  <a:gd fmla="val 10800000" name="adj1"/>
                  <a:gd fmla="val 21213781" name="adj2"/>
                  <a:gd fmla="val 10850" name="adj3"/>
                </a:avLst>
              </a:prstGeom>
              <a:solidFill>
                <a:srgbClr val="00B0F0"/>
              </a:solidFill>
              <a:ln cap="flat" cmpd="sng" w="12700">
                <a:solidFill>
                  <a:srgbClr val="00B0F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 flipH="1" rot="10800000">
                <a:off x="2129603" y="3387263"/>
                <a:ext cx="432622" cy="1127950"/>
              </a:xfrm>
              <a:prstGeom prst="blockArc">
                <a:avLst>
                  <a:gd fmla="val 10800000" name="adj1"/>
                  <a:gd fmla="val 612634" name="adj2"/>
                  <a:gd fmla="val 28347" name="adj3"/>
                </a:avLst>
              </a:prstGeom>
              <a:solidFill>
                <a:srgbClr val="00B0F0"/>
              </a:solidFill>
              <a:ln cap="flat" cmpd="sng" w="12700">
                <a:solidFill>
                  <a:srgbClr val="00B0F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>
                <a:off x="2129198" y="3162300"/>
                <a:ext cx="1085850" cy="1666875"/>
              </a:xfrm>
              <a:prstGeom prst="blockArc">
                <a:avLst>
                  <a:gd fmla="val 10800000" name="adj1"/>
                  <a:gd fmla="val 21213781" name="adj2"/>
                  <a:gd fmla="val 10850" name="adj3"/>
                </a:avLst>
              </a:prstGeom>
              <a:solidFill>
                <a:srgbClr val="00B0F0"/>
              </a:solidFill>
              <a:ln cap="flat" cmpd="sng" w="12700">
                <a:solidFill>
                  <a:srgbClr val="00B0F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>
                <a:off x="2782021" y="3162300"/>
                <a:ext cx="1085850" cy="1666875"/>
              </a:xfrm>
              <a:prstGeom prst="blockArc">
                <a:avLst>
                  <a:gd fmla="val 10800000" name="adj1"/>
                  <a:gd fmla="val 21213781" name="adj2"/>
                  <a:gd fmla="val 10850" name="adj3"/>
                </a:avLst>
              </a:prstGeom>
              <a:solidFill>
                <a:srgbClr val="00B0F0"/>
              </a:solidFill>
              <a:ln cap="flat" cmpd="sng" w="12700">
                <a:solidFill>
                  <a:srgbClr val="00B0F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>
                <a:off x="3434843" y="3162300"/>
                <a:ext cx="1085850" cy="1666875"/>
              </a:xfrm>
              <a:prstGeom prst="blockArc">
                <a:avLst>
                  <a:gd fmla="val 10800000" name="adj1"/>
                  <a:gd fmla="val 21213781" name="adj2"/>
                  <a:gd fmla="val 10850" name="adj3"/>
                </a:avLst>
              </a:prstGeom>
              <a:solidFill>
                <a:srgbClr val="00B0F0"/>
              </a:solidFill>
              <a:ln cap="flat" cmpd="sng" w="12700">
                <a:solidFill>
                  <a:srgbClr val="00B0F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 flipH="1" rot="10800000">
                <a:off x="2782426" y="3387263"/>
                <a:ext cx="432622" cy="1127950"/>
              </a:xfrm>
              <a:prstGeom prst="blockArc">
                <a:avLst>
                  <a:gd fmla="val 10800000" name="adj1"/>
                  <a:gd fmla="val 612634" name="adj2"/>
                  <a:gd fmla="val 28347" name="adj3"/>
                </a:avLst>
              </a:prstGeom>
              <a:solidFill>
                <a:srgbClr val="00B0F0"/>
              </a:solidFill>
              <a:ln cap="flat" cmpd="sng" w="12700">
                <a:solidFill>
                  <a:srgbClr val="00B0F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 flipH="1" rot="10800000">
                <a:off x="3435249" y="3387263"/>
                <a:ext cx="432622" cy="1127950"/>
              </a:xfrm>
              <a:prstGeom prst="blockArc">
                <a:avLst>
                  <a:gd fmla="val 10800000" name="adj1"/>
                  <a:gd fmla="val 612634" name="adj2"/>
                  <a:gd fmla="val 28347" name="adj3"/>
                </a:avLst>
              </a:prstGeom>
              <a:solidFill>
                <a:srgbClr val="00B0F0"/>
              </a:solidFill>
              <a:ln cap="flat" cmpd="sng" w="12700">
                <a:solidFill>
                  <a:srgbClr val="00B0F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 flipH="1" rot="10800000">
                <a:off x="4088071" y="3387263"/>
                <a:ext cx="432622" cy="1127950"/>
              </a:xfrm>
              <a:prstGeom prst="blockArc">
                <a:avLst>
                  <a:gd fmla="val 10800000" name="adj1"/>
                  <a:gd fmla="val 612634" name="adj2"/>
                  <a:gd fmla="val 28347" name="adj3"/>
                </a:avLst>
              </a:prstGeom>
              <a:solidFill>
                <a:srgbClr val="00B0F0"/>
              </a:solidFill>
              <a:ln cap="flat" cmpd="sng" w="12700">
                <a:solidFill>
                  <a:srgbClr val="00B0F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>
                <a:off x="4088071" y="3162300"/>
                <a:ext cx="1085850" cy="1666875"/>
              </a:xfrm>
              <a:prstGeom prst="blockArc">
                <a:avLst>
                  <a:gd fmla="val 10800000" name="adj1"/>
                  <a:gd fmla="val 21213781" name="adj2"/>
                  <a:gd fmla="val 10850" name="adj3"/>
                </a:avLst>
              </a:prstGeom>
              <a:solidFill>
                <a:srgbClr val="00B0F0"/>
              </a:solidFill>
              <a:ln cap="flat" cmpd="sng" w="12700">
                <a:solidFill>
                  <a:srgbClr val="00B0F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endParaRP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a9fd824e25_0_0"/>
          <p:cNvSpPr txBox="1"/>
          <p:nvPr/>
        </p:nvSpPr>
        <p:spPr>
          <a:xfrm>
            <a:off x="180975" y="71438"/>
            <a:ext cx="75597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Tools for remote work</a:t>
            </a:r>
            <a:endParaRPr b="0" i="0" sz="24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393" name="Google Shape;393;ga9fd824e25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4825" y="1198699"/>
            <a:ext cx="1792826" cy="179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a9fd824e25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4925" y="3663078"/>
            <a:ext cx="3627376" cy="123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a9fd824e25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70150" y="699475"/>
            <a:ext cx="2274450" cy="547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a9fd824e25_0_24"/>
          <p:cNvSpPr txBox="1"/>
          <p:nvPr/>
        </p:nvSpPr>
        <p:spPr>
          <a:xfrm>
            <a:off x="180975" y="71438"/>
            <a:ext cx="75597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Workflow on gitlab</a:t>
            </a:r>
            <a:endParaRPr b="0" i="0" sz="24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402" name="Google Shape;402;ga9fd824e25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4713" y="3872675"/>
            <a:ext cx="4074575" cy="179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ga9fd824e25_0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591888"/>
            <a:ext cx="8839200" cy="2703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0"/>
          <p:cNvSpPr txBox="1"/>
          <p:nvPr/>
        </p:nvSpPr>
        <p:spPr>
          <a:xfrm>
            <a:off x="180975" y="71438"/>
            <a:ext cx="7559675" cy="455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Linkbal Advent Calendar 2020</a:t>
            </a:r>
            <a:endParaRPr b="0" i="0" sz="24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descr="日历&#10;&#10;描述已自动生成" id="410" name="Google Shape;41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485" y="631028"/>
            <a:ext cx="8532720" cy="6218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1"/>
          <p:cNvSpPr txBox="1"/>
          <p:nvPr>
            <p:ph idx="1" type="body"/>
          </p:nvPr>
        </p:nvSpPr>
        <p:spPr>
          <a:xfrm>
            <a:off x="628650" y="964152"/>
            <a:ext cx="7886700" cy="5395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417" name="Google Shape;41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58" y="717000"/>
            <a:ext cx="9144000" cy="6014599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21"/>
          <p:cNvSpPr/>
          <p:nvPr/>
        </p:nvSpPr>
        <p:spPr>
          <a:xfrm>
            <a:off x="199791" y="799060"/>
            <a:ext cx="7963093" cy="684908"/>
          </a:xfrm>
          <a:prstGeom prst="rect">
            <a:avLst/>
          </a:prstGeom>
          <a:solidFill>
            <a:srgbClr val="DDF4FF"/>
          </a:solidFill>
          <a:ln cap="flat" cmpd="sng" w="1905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Tokyo office main area (before COVID-19)</a:t>
            </a:r>
            <a:endParaRPr b="0" i="0" sz="28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2"/>
          <p:cNvSpPr txBox="1"/>
          <p:nvPr/>
        </p:nvSpPr>
        <p:spPr>
          <a:xfrm>
            <a:off x="180975" y="71438"/>
            <a:ext cx="7559675" cy="455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424" name="Google Shape;424;p22"/>
          <p:cNvPicPr preferRelativeResize="0"/>
          <p:nvPr/>
        </p:nvPicPr>
        <p:blipFill rotWithShape="1">
          <a:blip r:embed="rId3">
            <a:alphaModFix/>
          </a:blip>
          <a:srcRect b="9447" l="0" r="0" t="0"/>
          <a:stretch/>
        </p:blipFill>
        <p:spPr>
          <a:xfrm>
            <a:off x="78658" y="431691"/>
            <a:ext cx="9144000" cy="62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22"/>
          <p:cNvSpPr/>
          <p:nvPr/>
        </p:nvSpPr>
        <p:spPr>
          <a:xfrm>
            <a:off x="199791" y="799060"/>
            <a:ext cx="7963093" cy="684908"/>
          </a:xfrm>
          <a:prstGeom prst="rect">
            <a:avLst/>
          </a:prstGeom>
          <a:solidFill>
            <a:srgbClr val="DDF4FF"/>
          </a:solidFill>
          <a:ln cap="flat" cmpd="sng" w="1905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Meeting (before COVID-19)</a:t>
            </a:r>
            <a:endParaRPr b="0" i="0" sz="28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3"/>
          <p:cNvSpPr txBox="1"/>
          <p:nvPr/>
        </p:nvSpPr>
        <p:spPr>
          <a:xfrm>
            <a:off x="180975" y="71438"/>
            <a:ext cx="7559675" cy="455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Linkbal Vietnam</a:t>
            </a:r>
            <a:endParaRPr b="0" i="0" sz="24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32" name="Google Shape;432;p23"/>
          <p:cNvSpPr txBox="1"/>
          <p:nvPr>
            <p:ph idx="1" type="body"/>
          </p:nvPr>
        </p:nvSpPr>
        <p:spPr>
          <a:xfrm>
            <a:off x="87876" y="826500"/>
            <a:ext cx="7886700" cy="11159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en-US" sz="2600"/>
              <a:t>December, 2018 -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lang="en-US" sz="2600"/>
              <a:t>Mỹ Đình, Hà Nội</a:t>
            </a:r>
            <a:endParaRPr/>
          </a:p>
          <a:p>
            <a:pPr indent="-635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tall building in a city&#10;&#10;Description automatically generated" id="433" name="Google Shape;43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8355" y="2042704"/>
            <a:ext cx="6087290" cy="4542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4"/>
          <p:cNvSpPr txBox="1"/>
          <p:nvPr/>
        </p:nvSpPr>
        <p:spPr>
          <a:xfrm>
            <a:off x="180975" y="71438"/>
            <a:ext cx="7559675" cy="455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40" name="Google Shape;440;p24"/>
          <p:cNvSpPr txBox="1"/>
          <p:nvPr>
            <p:ph idx="1" type="body"/>
          </p:nvPr>
        </p:nvSpPr>
        <p:spPr>
          <a:xfrm>
            <a:off x="363180" y="865829"/>
            <a:ext cx="7886700" cy="51121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Thank you for your attention!</a:t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"/>
          <p:cNvSpPr txBox="1"/>
          <p:nvPr/>
        </p:nvSpPr>
        <p:spPr>
          <a:xfrm>
            <a:off x="180975" y="71438"/>
            <a:ext cx="7559675" cy="455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自己紹介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"/>
          <p:cNvSpPr/>
          <p:nvPr/>
        </p:nvSpPr>
        <p:spPr>
          <a:xfrm>
            <a:off x="2220767" y="752844"/>
            <a:ext cx="6803041" cy="3110724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sng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吉弘 和正</a:t>
            </a:r>
            <a:endParaRPr b="1" i="0" sz="1800" u="sng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■オックスフォード大学MBA（経営学修士）取得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■カリフォルニア大学サンタバーバラ校　経営経済学部および政治学部卒</a:t>
            </a:r>
            <a:endParaRPr b="0" i="0" sz="14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前職では、プライベートエクイティー（PE）を専門とする投資顧問会社の</a:t>
            </a:r>
            <a:endParaRPr b="0" i="0" sz="14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東京オフィスの設立、同社の日本事業の立ち上げに従事。</a:t>
            </a:r>
            <a:endParaRPr b="0" i="0" sz="14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同社では、日本の大手機関投資家のアドバイザーとして、主に欧米のPEファンド</a:t>
            </a:r>
            <a:endParaRPr b="0" i="0" sz="14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投資の助言や、同社が運用するPEファンドへの投資家の招聘など幅広い業務に関与。</a:t>
            </a:r>
            <a:endParaRPr b="0" i="0" sz="14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退社後も、同社社外コンサルタントに就任。</a:t>
            </a:r>
            <a:endParaRPr b="0" i="0" sz="14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2011年6月にイベントECサイト「街コンジャパン」を立ち上げ。</a:t>
            </a:r>
            <a:endParaRPr b="0" i="0" sz="14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同年12月に株式会社リンクバルを設立し、現在に至る。</a:t>
            </a:r>
            <a:endParaRPr b="0" i="0" sz="14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94" name="Google Shape;194;p3"/>
          <p:cNvSpPr/>
          <p:nvPr/>
        </p:nvSpPr>
        <p:spPr>
          <a:xfrm>
            <a:off x="682052" y="4154904"/>
            <a:ext cx="7854439" cy="2182793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sng" cap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リンクバルを設立したキッカケ</a:t>
            </a:r>
            <a:endParaRPr b="1" i="0" sz="1800" u="sng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2011年の震災後、日本全体に元気がなく、街を盛り上げ日本を元気にしたいという思いで、</a:t>
            </a:r>
            <a:endParaRPr b="0" i="0" sz="14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街コンジャパンを立ち上げた。</a:t>
            </a:r>
            <a:endParaRPr b="0" i="0" sz="14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その後、メディアに大きく取り上げられ、ユーザー数が急増したことをキッカケに</a:t>
            </a:r>
            <a:endParaRPr b="0" i="0" sz="14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リンクバルを設立。</a:t>
            </a:r>
            <a:endParaRPr b="0" i="0" sz="14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descr="吉弘 和正 代表取締役" id="195" name="Google Shape;19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613" y="761652"/>
            <a:ext cx="1456267" cy="1456267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"/>
          <p:cNvSpPr txBox="1"/>
          <p:nvPr/>
        </p:nvSpPr>
        <p:spPr>
          <a:xfrm>
            <a:off x="180975" y="71438"/>
            <a:ext cx="7559675" cy="455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自己紹介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545" y="964562"/>
            <a:ext cx="4860000" cy="54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85797" y="1324562"/>
            <a:ext cx="3510000" cy="46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"/>
          <p:cNvSpPr txBox="1"/>
          <p:nvPr/>
        </p:nvSpPr>
        <p:spPr>
          <a:xfrm>
            <a:off x="180975" y="71438"/>
            <a:ext cx="7559675" cy="455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会社概要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6"/>
          <p:cNvSpPr/>
          <p:nvPr/>
        </p:nvSpPr>
        <p:spPr>
          <a:xfrm>
            <a:off x="1981421" y="841311"/>
            <a:ext cx="6029049" cy="4249498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2011年12月9日</a:t>
            </a:r>
            <a:endParaRPr b="0" i="0" sz="18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2015年4月28日（東証マザーズ　証券コード 6046）</a:t>
            </a:r>
            <a:endParaRPr b="0" i="0" sz="18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東京オフィス</a:t>
            </a:r>
            <a:endParaRPr b="0" i="0" sz="18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ハノイ・オフィス</a:t>
            </a:r>
            <a:endParaRPr b="0" i="0" sz="18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83名（2019年9月30日現在）</a:t>
            </a:r>
            <a:endParaRPr b="0" i="0" sz="18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※外国人18名（内ベトナム人15名）</a:t>
            </a:r>
            <a:endParaRPr b="0" i="0" sz="18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※ハノイ工科大卒業生7名</a:t>
            </a:r>
            <a:endParaRPr b="0" i="0" sz="18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イベントＥＣサイト運営サービス</a:t>
            </a:r>
            <a:endParaRPr b="0" i="0" sz="18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オンラインマッチングサービス</a:t>
            </a:r>
            <a:endParaRPr b="0" i="0" sz="18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オンライン結婚相談所サービス</a:t>
            </a:r>
            <a:br>
              <a:rPr b="0" i="0" lang="en-US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ＷＥＢサイト運営サービス</a:t>
            </a:r>
            <a:endParaRPr b="0" i="0" sz="18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10" name="Google Shape;210;p6"/>
          <p:cNvSpPr txBox="1"/>
          <p:nvPr/>
        </p:nvSpPr>
        <p:spPr>
          <a:xfrm>
            <a:off x="620291" y="841311"/>
            <a:ext cx="1238488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設立</a:t>
            </a:r>
            <a:endParaRPr b="0" i="0" sz="18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上場</a:t>
            </a:r>
            <a:endParaRPr b="0" i="0" sz="18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拠点</a:t>
            </a:r>
            <a:endParaRPr b="0" i="0" sz="18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社員数</a:t>
            </a:r>
            <a:endParaRPr b="0" i="0" sz="18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事業内容　	　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6"/>
          <p:cNvSpPr txBox="1"/>
          <p:nvPr/>
        </p:nvSpPr>
        <p:spPr>
          <a:xfrm>
            <a:off x="180975" y="71438"/>
            <a:ext cx="7559675" cy="455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リンクバルの理念</a:t>
            </a:r>
            <a:endParaRPr/>
          </a:p>
        </p:txBody>
      </p:sp>
      <p:sp>
        <p:nvSpPr>
          <p:cNvPr id="216" name="Google Shape;216;p46"/>
          <p:cNvSpPr/>
          <p:nvPr/>
        </p:nvSpPr>
        <p:spPr>
          <a:xfrm>
            <a:off x="686500" y="2361950"/>
            <a:ext cx="7789200" cy="3372600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>
                <a:alpha val="9803"/>
              </a:srgbClr>
            </a:outerShdw>
          </a:effectLst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Mission</a:t>
            </a:r>
            <a:endParaRPr b="1" i="0" sz="28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世界をつなぎ社会を幸せにする</a:t>
            </a:r>
            <a:endParaRPr b="0" i="0" sz="22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Vision</a:t>
            </a:r>
            <a:endParaRPr b="1" i="0" sz="28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「アイデア×テクノロジー」で</a:t>
            </a:r>
            <a:r>
              <a:rPr lang="en-US" sz="21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未来を進化させる企業を目指す</a:t>
            </a:r>
            <a:r>
              <a:rPr lang="en-US" sz="900">
                <a:solidFill>
                  <a:schemeClr val="lt2"/>
                </a:solidFill>
                <a:latin typeface="Meiryo"/>
                <a:ea typeface="Meiryo"/>
                <a:cs typeface="Meiryo"/>
                <a:sym typeface="Meiryo"/>
              </a:rPr>
              <a:t>ｘ</a:t>
            </a:r>
            <a:endParaRPr sz="21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Value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 １、スピード　２、チャレンジ　３、執着・徹底</a:t>
            </a:r>
            <a:endParaRPr/>
          </a:p>
        </p:txBody>
      </p:sp>
      <p:sp>
        <p:nvSpPr>
          <p:cNvPr id="217" name="Google Shape;217;p46"/>
          <p:cNvSpPr/>
          <p:nvPr/>
        </p:nvSpPr>
        <p:spPr>
          <a:xfrm>
            <a:off x="1486954" y="748963"/>
            <a:ext cx="6170092" cy="597238"/>
          </a:xfrm>
          <a:prstGeom prst="roundRect">
            <a:avLst>
              <a:gd fmla="val 218" name="adj"/>
            </a:avLst>
          </a:prstGeom>
          <a:solidFill>
            <a:srgbClr val="FFFFFF"/>
          </a:solidFill>
          <a:ln cap="sq" cmpd="sng" w="38100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Times New Roman"/>
              <a:buNone/>
            </a:pPr>
            <a:r>
              <a:rPr b="1" i="0" lang="en-US" sz="26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rPr>
              <a:t>LINKBAL</a:t>
            </a:r>
            <a:r>
              <a:rPr b="1" i="0" lang="en-US" sz="22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rPr>
              <a:t>（Link Global：世界をつなぐ）</a:t>
            </a:r>
            <a:endParaRPr b="1" i="0" sz="22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18" name="Google Shape;218;p46"/>
          <p:cNvSpPr/>
          <p:nvPr/>
        </p:nvSpPr>
        <p:spPr>
          <a:xfrm>
            <a:off x="395119" y="1720638"/>
            <a:ext cx="8337000" cy="4745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ctr" dir="5400000" dist="508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2"/>
                </a:solidFill>
                <a:latin typeface="Meiryo"/>
                <a:ea typeface="Meiryo"/>
                <a:cs typeface="Meiryo"/>
                <a:sym typeface="Meiryo"/>
              </a:rPr>
              <a:t>ｘ</a:t>
            </a:r>
            <a:endParaRPr b="0" i="0" sz="900" u="none" cap="none" strike="noStrike">
              <a:solidFill>
                <a:schemeClr val="lt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"/>
          <p:cNvSpPr/>
          <p:nvPr/>
        </p:nvSpPr>
        <p:spPr>
          <a:xfrm>
            <a:off x="6117289" y="1911245"/>
            <a:ext cx="2700000" cy="4425983"/>
          </a:xfrm>
          <a:prstGeom prst="rect">
            <a:avLst/>
          </a:prstGeom>
          <a:solidFill>
            <a:srgbClr val="DDF4FF"/>
          </a:solidFill>
          <a:ln cap="flat" cmpd="sng" w="1905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24" name="Google Shape;224;p7"/>
          <p:cNvSpPr/>
          <p:nvPr/>
        </p:nvSpPr>
        <p:spPr>
          <a:xfrm>
            <a:off x="325243" y="1911246"/>
            <a:ext cx="2700000" cy="4421784"/>
          </a:xfrm>
          <a:prstGeom prst="rect">
            <a:avLst/>
          </a:prstGeom>
          <a:solidFill>
            <a:srgbClr val="DDF4FF"/>
          </a:solidFill>
          <a:ln cap="flat" cmpd="sng" w="1905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25" name="Google Shape;225;p7"/>
          <p:cNvSpPr/>
          <p:nvPr/>
        </p:nvSpPr>
        <p:spPr>
          <a:xfrm>
            <a:off x="3222885" y="1911245"/>
            <a:ext cx="2700000" cy="4425984"/>
          </a:xfrm>
          <a:prstGeom prst="rect">
            <a:avLst/>
          </a:prstGeom>
          <a:solidFill>
            <a:srgbClr val="DDF4FF"/>
          </a:solidFill>
          <a:ln cap="flat" cmpd="sng" w="1905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26" name="Google Shape;226;p7"/>
          <p:cNvSpPr txBox="1"/>
          <p:nvPr/>
        </p:nvSpPr>
        <p:spPr>
          <a:xfrm>
            <a:off x="180975" y="71438"/>
            <a:ext cx="7559675" cy="455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運営サイト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7"/>
          <p:cNvSpPr txBox="1"/>
          <p:nvPr/>
        </p:nvSpPr>
        <p:spPr>
          <a:xfrm>
            <a:off x="230456" y="2281309"/>
            <a:ext cx="2889574" cy="332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000"/>
              <a:buFont typeface="Times New Roman"/>
              <a:buNone/>
            </a:pPr>
            <a:r>
              <a:rPr b="1" i="0" lang="en-US" sz="2000" u="none" cap="none" strike="noStrike">
                <a:solidFill>
                  <a:srgbClr val="00B0F0"/>
                </a:solidFill>
                <a:latin typeface="Meiryo"/>
                <a:ea typeface="Meiryo"/>
                <a:cs typeface="Meiryo"/>
                <a:sym typeface="Meiryo"/>
              </a:rPr>
              <a:t>イベントECサイト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7"/>
          <p:cNvSpPr txBox="1"/>
          <p:nvPr/>
        </p:nvSpPr>
        <p:spPr>
          <a:xfrm>
            <a:off x="6180300" y="2282606"/>
            <a:ext cx="2573978" cy="332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B0F0"/>
                </a:solidFill>
                <a:latin typeface="Meiryo"/>
                <a:ea typeface="Meiryo"/>
                <a:cs typeface="Meiryo"/>
                <a:sym typeface="Meiryo"/>
              </a:rPr>
              <a:t>WEBサイト運営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7"/>
          <p:cNvSpPr/>
          <p:nvPr/>
        </p:nvSpPr>
        <p:spPr>
          <a:xfrm>
            <a:off x="1501386" y="749654"/>
            <a:ext cx="6265519" cy="949876"/>
          </a:xfrm>
          <a:prstGeom prst="roundRect">
            <a:avLst>
              <a:gd fmla="val 218" name="adj"/>
            </a:avLst>
          </a:prstGeom>
          <a:solidFill>
            <a:srgbClr val="FFFFFF"/>
          </a:solidFill>
          <a:ln cap="sq" cmpd="sng" w="38100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出会いを応援するサイト・アプリを運営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7"/>
          <p:cNvSpPr txBox="1"/>
          <p:nvPr/>
        </p:nvSpPr>
        <p:spPr>
          <a:xfrm>
            <a:off x="3215506" y="2111819"/>
            <a:ext cx="2729743" cy="76089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B0F0"/>
                </a:solidFill>
                <a:latin typeface="Meiryo"/>
                <a:ea typeface="Meiryo"/>
                <a:cs typeface="Meiryo"/>
                <a:sym typeface="Meiryo"/>
              </a:rPr>
              <a:t>恋活・婚活</a:t>
            </a:r>
            <a:endParaRPr b="1" i="0" sz="2000" u="none" cap="none" strike="noStrike">
              <a:solidFill>
                <a:srgbClr val="00B0F0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B0F0"/>
                </a:solidFill>
                <a:latin typeface="Meiryo"/>
                <a:ea typeface="Meiryo"/>
                <a:cs typeface="Meiryo"/>
                <a:sym typeface="Meiryo"/>
              </a:rPr>
              <a:t>マッチングアプリ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1" i="0" sz="2400" u="none" cap="none" strike="noStrike">
              <a:solidFill>
                <a:srgbClr val="00B0F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31" name="Google Shape;231;p7"/>
          <p:cNvSpPr/>
          <p:nvPr/>
        </p:nvSpPr>
        <p:spPr>
          <a:xfrm>
            <a:off x="3486860" y="3137301"/>
            <a:ext cx="2223412" cy="1980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8296B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32" name="Google Shape;232;p7"/>
          <p:cNvSpPr/>
          <p:nvPr/>
        </p:nvSpPr>
        <p:spPr>
          <a:xfrm>
            <a:off x="3462846" y="4196978"/>
            <a:ext cx="2340000" cy="64851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『Couplink(カップリンク)』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恋活・婚活ができる会員制マッチングサービス</a:t>
            </a:r>
            <a:endParaRPr b="0" i="0" sz="12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33" name="Google Shape;23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2016" y="3419212"/>
            <a:ext cx="1660992" cy="47582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7"/>
          <p:cNvSpPr/>
          <p:nvPr/>
        </p:nvSpPr>
        <p:spPr>
          <a:xfrm>
            <a:off x="563537" y="3114328"/>
            <a:ext cx="2223412" cy="1980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8296B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35" name="Google Shape;235;p7"/>
          <p:cNvSpPr/>
          <p:nvPr/>
        </p:nvSpPr>
        <p:spPr>
          <a:xfrm>
            <a:off x="560287" y="4420861"/>
            <a:ext cx="2229912" cy="64851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『街コンジャパン』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　街コン・恋活イベント</a:t>
            </a:r>
            <a:endParaRPr b="0" i="0" sz="12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ＥＣサイト</a:t>
            </a:r>
            <a:endParaRPr b="0" i="0" sz="12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36" name="Google Shape;23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8430" y="3186546"/>
            <a:ext cx="1253627" cy="1253627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7"/>
          <p:cNvSpPr/>
          <p:nvPr/>
        </p:nvSpPr>
        <p:spPr>
          <a:xfrm>
            <a:off x="6355583" y="3114328"/>
            <a:ext cx="2223412" cy="1980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8296B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38" name="Google Shape;238;p7"/>
          <p:cNvSpPr/>
          <p:nvPr/>
        </p:nvSpPr>
        <p:spPr>
          <a:xfrm>
            <a:off x="6365443" y="4420861"/>
            <a:ext cx="2203693" cy="463846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『恋学 KOI-GAKU』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恋愛コンテンツの提供</a:t>
            </a:r>
            <a:endParaRPr b="0" i="0" sz="12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descr="恋学[Koi-Gaku]" id="239" name="Google Shape;239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86526" y="3428612"/>
            <a:ext cx="1620989" cy="883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7584" y="2453633"/>
            <a:ext cx="5400000" cy="354788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7"/>
          <p:cNvSpPr/>
          <p:nvPr/>
        </p:nvSpPr>
        <p:spPr>
          <a:xfrm>
            <a:off x="1051492" y="794516"/>
            <a:ext cx="714635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rPr>
              <a:t>■日本初のイベント特化型ＥＣサイト</a:t>
            </a:r>
            <a:endParaRPr b="0" i="0" sz="2000" u="none" cap="none" strike="noStrike">
              <a:solidFill>
                <a:srgbClr val="000000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rPr>
              <a:t>■年間18万件以上のイベント・パーティー情報を掲載</a:t>
            </a:r>
            <a:endParaRPr b="0" i="0" sz="2000" u="none" cap="none" strike="noStrike">
              <a:solidFill>
                <a:srgbClr val="000000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rPr>
              <a:t>■会員数200万人以上、月間参加者30万人以上（コロナ前）</a:t>
            </a:r>
            <a:endParaRPr b="0" i="0" sz="2000" u="none" cap="none" strike="noStrike">
              <a:solidFill>
                <a:srgbClr val="00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47" name="Google Shape;247;p47"/>
          <p:cNvSpPr txBox="1"/>
          <p:nvPr/>
        </p:nvSpPr>
        <p:spPr>
          <a:xfrm>
            <a:off x="180975" y="71438"/>
            <a:ext cx="7559675" cy="455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イベントECサイト「街コンジャパン」の特長</a:t>
            </a:r>
            <a:endParaRPr/>
          </a:p>
        </p:txBody>
      </p:sp>
      <p:pic>
        <p:nvPicPr>
          <p:cNvPr id="248" name="Google Shape;248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329" y="2119178"/>
            <a:ext cx="2520000" cy="42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1"/>
          <p:cNvSpPr txBox="1"/>
          <p:nvPr>
            <p:ph idx="11" type="ftr"/>
          </p:nvPr>
        </p:nvSpPr>
        <p:spPr>
          <a:xfrm>
            <a:off x="2857500" y="6356350"/>
            <a:ext cx="35927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>
                <a:latin typeface="Meiryo"/>
                <a:ea typeface="Meiryo"/>
                <a:cs typeface="Meiryo"/>
                <a:sym typeface="Meiryo"/>
              </a:rPr>
              <a:t>Copyright © Linkbal Inc. All Rights Reserved.</a:t>
            </a:r>
            <a:endParaRPr sz="11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54" name="Google Shape;254;p11"/>
          <p:cNvSpPr/>
          <p:nvPr/>
        </p:nvSpPr>
        <p:spPr>
          <a:xfrm>
            <a:off x="2133899" y="2232091"/>
            <a:ext cx="5040000" cy="2880000"/>
          </a:xfrm>
          <a:prstGeom prst="ellipse">
            <a:avLst/>
          </a:prstGeom>
          <a:noFill/>
          <a:ln cap="flat" cmpd="sng" w="762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rPr>
              <a:t>コト消費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1"/>
          <p:cNvSpPr/>
          <p:nvPr/>
        </p:nvSpPr>
        <p:spPr>
          <a:xfrm>
            <a:off x="6334380" y="4120213"/>
            <a:ext cx="1440000" cy="1440000"/>
          </a:xfrm>
          <a:prstGeom prst="ellipse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rPr>
              <a:t>旅行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1"/>
          <p:cNvSpPr/>
          <p:nvPr/>
        </p:nvSpPr>
        <p:spPr>
          <a:xfrm>
            <a:off x="1372595" y="5098912"/>
            <a:ext cx="1440000" cy="1440000"/>
          </a:xfrm>
          <a:prstGeom prst="ellipse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rPr>
              <a:t>体験</a:t>
            </a:r>
            <a:endParaRPr b="0" i="0" sz="2400" u="none" cap="none" strike="noStrike">
              <a:solidFill>
                <a:schemeClr val="dk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57" name="Google Shape;257;p11"/>
          <p:cNvSpPr/>
          <p:nvPr/>
        </p:nvSpPr>
        <p:spPr>
          <a:xfrm>
            <a:off x="1405037" y="936629"/>
            <a:ext cx="1440000" cy="1440000"/>
          </a:xfrm>
          <a:prstGeom prst="ellipse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rPr>
              <a:t>趣味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1"/>
          <p:cNvSpPr/>
          <p:nvPr/>
        </p:nvSpPr>
        <p:spPr>
          <a:xfrm>
            <a:off x="996651" y="2955063"/>
            <a:ext cx="1440000" cy="1440000"/>
          </a:xfrm>
          <a:prstGeom prst="ellipse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rPr>
              <a:t>スポーツ</a:t>
            </a:r>
            <a:endParaRPr b="0" i="0" sz="1600" u="none" cap="none" strike="noStrike">
              <a:solidFill>
                <a:schemeClr val="dk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rPr>
              <a:t>観戦</a:t>
            </a:r>
            <a:endParaRPr b="0" i="0" sz="1600" u="none" cap="none" strike="noStrike">
              <a:solidFill>
                <a:schemeClr val="dk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59" name="Google Shape;259;p11"/>
          <p:cNvSpPr/>
          <p:nvPr/>
        </p:nvSpPr>
        <p:spPr>
          <a:xfrm>
            <a:off x="3953317" y="4742342"/>
            <a:ext cx="1440000" cy="1440000"/>
          </a:xfrm>
          <a:prstGeom prst="ellipse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rPr>
              <a:t>習い事</a:t>
            </a:r>
            <a:endParaRPr b="0" i="0" sz="2000" u="none" cap="none" strike="noStrike">
              <a:solidFill>
                <a:schemeClr val="dk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60" name="Google Shape;260;p11"/>
          <p:cNvSpPr/>
          <p:nvPr/>
        </p:nvSpPr>
        <p:spPr>
          <a:xfrm>
            <a:off x="5208372" y="4479095"/>
            <a:ext cx="1440000" cy="1440000"/>
          </a:xfrm>
          <a:prstGeom prst="ellipse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rPr>
              <a:t>コンサート</a:t>
            </a:r>
            <a:endParaRPr b="0" i="0" sz="1300" u="none" cap="none" strike="noStrike">
              <a:solidFill>
                <a:schemeClr val="dk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rPr>
              <a:t>ライブ</a:t>
            </a:r>
            <a:endParaRPr b="0" i="0" sz="1300" u="none" cap="none" strike="noStrike">
              <a:solidFill>
                <a:schemeClr val="dk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61" name="Google Shape;261;p11"/>
          <p:cNvSpPr/>
          <p:nvPr/>
        </p:nvSpPr>
        <p:spPr>
          <a:xfrm>
            <a:off x="6871147" y="3039095"/>
            <a:ext cx="1440000" cy="1440000"/>
          </a:xfrm>
          <a:prstGeom prst="ellipse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rPr>
              <a:t>映画</a:t>
            </a:r>
            <a:endParaRPr b="0" i="0" sz="2400" u="none" cap="none" strike="noStrike">
              <a:solidFill>
                <a:schemeClr val="dk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rPr>
              <a:t>鑑賞</a:t>
            </a:r>
            <a:endParaRPr b="0" i="0" sz="2400" u="none" cap="none" strike="noStrike">
              <a:solidFill>
                <a:schemeClr val="dk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62" name="Google Shape;262;p11"/>
          <p:cNvSpPr/>
          <p:nvPr/>
        </p:nvSpPr>
        <p:spPr>
          <a:xfrm>
            <a:off x="2721378" y="4568334"/>
            <a:ext cx="1440000" cy="1440000"/>
          </a:xfrm>
          <a:prstGeom prst="ellipse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rPr>
              <a:t>イベント</a:t>
            </a:r>
            <a:endParaRPr b="0" i="0" sz="1600" u="none" cap="none" strike="noStrike">
              <a:solidFill>
                <a:schemeClr val="dk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63" name="Google Shape;263;p11"/>
          <p:cNvSpPr/>
          <p:nvPr/>
        </p:nvSpPr>
        <p:spPr>
          <a:xfrm>
            <a:off x="2630187" y="1370425"/>
            <a:ext cx="1440000" cy="1440000"/>
          </a:xfrm>
          <a:prstGeom prst="ellipse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rPr>
              <a:t>スキルアップ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1"/>
          <p:cNvSpPr/>
          <p:nvPr/>
        </p:nvSpPr>
        <p:spPr>
          <a:xfrm>
            <a:off x="3919065" y="1219094"/>
            <a:ext cx="1440000" cy="1440000"/>
          </a:xfrm>
          <a:prstGeom prst="ellipse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rPr>
              <a:t>出会い</a:t>
            </a:r>
            <a:endParaRPr b="0" i="0" sz="2000" u="none" cap="none" strike="noStrike">
              <a:solidFill>
                <a:schemeClr val="dk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65" name="Google Shape;265;p11"/>
          <p:cNvSpPr/>
          <p:nvPr/>
        </p:nvSpPr>
        <p:spPr>
          <a:xfrm>
            <a:off x="5202707" y="1393102"/>
            <a:ext cx="1440000" cy="1440000"/>
          </a:xfrm>
          <a:prstGeom prst="ellipse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rPr>
              <a:t>同窓会</a:t>
            </a:r>
            <a:endParaRPr b="0" i="0" sz="2000" u="none" cap="none" strike="noStrike">
              <a:solidFill>
                <a:schemeClr val="dk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66" name="Google Shape;266;p11"/>
          <p:cNvSpPr/>
          <p:nvPr/>
        </p:nvSpPr>
        <p:spPr>
          <a:xfrm>
            <a:off x="6456023" y="1890814"/>
            <a:ext cx="1440000" cy="1440000"/>
          </a:xfrm>
          <a:prstGeom prst="ellipse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rPr>
              <a:t>異業種交流会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1"/>
          <p:cNvSpPr/>
          <p:nvPr/>
        </p:nvSpPr>
        <p:spPr>
          <a:xfrm>
            <a:off x="6379480" y="896316"/>
            <a:ext cx="1440000" cy="1440000"/>
          </a:xfrm>
          <a:prstGeom prst="ellipse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rPr>
              <a:t>グルメ</a:t>
            </a:r>
            <a:endParaRPr b="0" i="0" sz="2000" u="none" cap="none" strike="noStrike">
              <a:solidFill>
                <a:schemeClr val="dk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68" name="Google Shape;268;p11"/>
          <p:cNvSpPr/>
          <p:nvPr/>
        </p:nvSpPr>
        <p:spPr>
          <a:xfrm>
            <a:off x="1551124" y="4162165"/>
            <a:ext cx="1440000" cy="1440000"/>
          </a:xfrm>
          <a:prstGeom prst="ellipse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rPr>
              <a:t>音楽</a:t>
            </a:r>
            <a:endParaRPr b="0" i="0" sz="2400" u="none" cap="none" strike="noStrike">
              <a:solidFill>
                <a:schemeClr val="dk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69" name="Google Shape;269;p11"/>
          <p:cNvSpPr/>
          <p:nvPr/>
        </p:nvSpPr>
        <p:spPr>
          <a:xfrm>
            <a:off x="6421134" y="5029067"/>
            <a:ext cx="1440000" cy="1440000"/>
          </a:xfrm>
          <a:prstGeom prst="ellipse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rPr>
              <a:t>料理</a:t>
            </a:r>
            <a:endParaRPr b="0" i="0" sz="2400" u="none" cap="none" strike="noStrike">
              <a:solidFill>
                <a:schemeClr val="dk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70" name="Google Shape;270;p11"/>
          <p:cNvSpPr/>
          <p:nvPr/>
        </p:nvSpPr>
        <p:spPr>
          <a:xfrm>
            <a:off x="1402854" y="2018316"/>
            <a:ext cx="1440000" cy="1440000"/>
          </a:xfrm>
          <a:prstGeom prst="ellipse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rPr>
              <a:t>美容</a:t>
            </a:r>
            <a:endParaRPr b="0" i="0" sz="2400" u="none" cap="none" strike="noStrike">
              <a:solidFill>
                <a:schemeClr val="dk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rPr>
              <a:t>健康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1"/>
          <p:cNvSpPr/>
          <p:nvPr/>
        </p:nvSpPr>
        <p:spPr>
          <a:xfrm>
            <a:off x="653973" y="2239704"/>
            <a:ext cx="1080000" cy="1080000"/>
          </a:xfrm>
          <a:prstGeom prst="ellipse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72" name="Google Shape;272;p11"/>
          <p:cNvSpPr/>
          <p:nvPr/>
        </p:nvSpPr>
        <p:spPr>
          <a:xfrm>
            <a:off x="7751263" y="2262862"/>
            <a:ext cx="1080000" cy="1080000"/>
          </a:xfrm>
          <a:prstGeom prst="ellipse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73" name="Google Shape;273;p11"/>
          <p:cNvSpPr/>
          <p:nvPr/>
        </p:nvSpPr>
        <p:spPr>
          <a:xfrm>
            <a:off x="7693936" y="4137006"/>
            <a:ext cx="1080000" cy="1080000"/>
          </a:xfrm>
          <a:prstGeom prst="ellipse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74" name="Google Shape;274;p11"/>
          <p:cNvSpPr/>
          <p:nvPr/>
        </p:nvSpPr>
        <p:spPr>
          <a:xfrm>
            <a:off x="665002" y="3925766"/>
            <a:ext cx="1080000" cy="1080000"/>
          </a:xfrm>
          <a:prstGeom prst="ellipse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75" name="Google Shape;275;p11"/>
          <p:cNvSpPr/>
          <p:nvPr/>
        </p:nvSpPr>
        <p:spPr>
          <a:xfrm>
            <a:off x="4576546" y="640760"/>
            <a:ext cx="1440000" cy="1440000"/>
          </a:xfrm>
          <a:prstGeom prst="ellipse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rPr>
              <a:t>占い</a:t>
            </a:r>
            <a:endParaRPr b="0" i="0" sz="2400" u="none" cap="none" strike="noStrike">
              <a:solidFill>
                <a:schemeClr val="dk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76" name="Google Shape;276;p11"/>
          <p:cNvSpPr/>
          <p:nvPr/>
        </p:nvSpPr>
        <p:spPr>
          <a:xfrm>
            <a:off x="3108984" y="640760"/>
            <a:ext cx="1440000" cy="1440000"/>
          </a:xfrm>
          <a:prstGeom prst="ellipse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rPr>
              <a:t>転職</a:t>
            </a:r>
            <a:endParaRPr b="0" i="0" sz="2400" u="none" cap="none" strike="noStrike">
              <a:solidFill>
                <a:schemeClr val="dk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77" name="Google Shape;277;p11"/>
          <p:cNvSpPr/>
          <p:nvPr/>
        </p:nvSpPr>
        <p:spPr>
          <a:xfrm>
            <a:off x="209534" y="4725847"/>
            <a:ext cx="1440000" cy="1440000"/>
          </a:xfrm>
          <a:prstGeom prst="ellipse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rPr>
              <a:t>社会人サークル</a:t>
            </a:r>
            <a:endParaRPr b="0" i="0" sz="1600" u="none" cap="none" strike="noStrike">
              <a:solidFill>
                <a:schemeClr val="dk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78" name="Google Shape;278;p11"/>
          <p:cNvSpPr/>
          <p:nvPr/>
        </p:nvSpPr>
        <p:spPr>
          <a:xfrm>
            <a:off x="7579907" y="4840213"/>
            <a:ext cx="1440000" cy="1440000"/>
          </a:xfrm>
          <a:prstGeom prst="ellipse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rPr>
              <a:t>ゲーム</a:t>
            </a:r>
            <a:endParaRPr b="0" i="0" sz="2000" u="none" cap="none" strike="noStrike">
              <a:solidFill>
                <a:schemeClr val="dk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79" name="Google Shape;279;p11"/>
          <p:cNvSpPr/>
          <p:nvPr/>
        </p:nvSpPr>
        <p:spPr>
          <a:xfrm>
            <a:off x="169772" y="1267413"/>
            <a:ext cx="1440000" cy="1440000"/>
          </a:xfrm>
          <a:prstGeom prst="ellipse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rPr>
              <a:t>アニメ</a:t>
            </a:r>
            <a:endParaRPr b="0" i="0" sz="2000" u="none" cap="none" strike="noStrike">
              <a:solidFill>
                <a:schemeClr val="dk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80" name="Google Shape;280;p11"/>
          <p:cNvSpPr/>
          <p:nvPr/>
        </p:nvSpPr>
        <p:spPr>
          <a:xfrm>
            <a:off x="7632796" y="1293521"/>
            <a:ext cx="1440000" cy="1440000"/>
          </a:xfrm>
          <a:prstGeom prst="ellipse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rPr>
              <a:t>アプリ</a:t>
            </a:r>
            <a:endParaRPr b="0" i="0" sz="2000" u="none" cap="none" strike="noStrike">
              <a:solidFill>
                <a:schemeClr val="dk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81" name="Google Shape;281;p11"/>
          <p:cNvSpPr txBox="1"/>
          <p:nvPr/>
        </p:nvSpPr>
        <p:spPr>
          <a:xfrm>
            <a:off x="180975" y="71438"/>
            <a:ext cx="7559675" cy="4556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今後の事業領域</a:t>
            </a:r>
            <a:endParaRPr b="0" i="0" sz="2400" u="none" cap="none" strike="noStrike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テーマ">
  <a:themeElements>
    <a:clrScheme name="Office テーマ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テーマ">
  <a:themeElements>
    <a:clrScheme name="Office テーマ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2013-11-19T03:45:29Z</dcterms:created>
  <dc:creator>臼倉菜緒</dc:creator>
</cp:coreProperties>
</file>